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2.xml" ContentType="application/inkml+xml"/>
  <Override PartName="/ppt/notesSlides/notesSlide6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66"/>
  </p:notesMasterIdLst>
  <p:sldIdLst>
    <p:sldId id="718" r:id="rId2"/>
    <p:sldId id="869" r:id="rId3"/>
    <p:sldId id="776" r:id="rId4"/>
    <p:sldId id="725" r:id="rId5"/>
    <p:sldId id="731" r:id="rId6"/>
    <p:sldId id="754" r:id="rId7"/>
    <p:sldId id="771" r:id="rId8"/>
    <p:sldId id="726" r:id="rId9"/>
    <p:sldId id="712" r:id="rId10"/>
    <p:sldId id="740" r:id="rId11"/>
    <p:sldId id="834" r:id="rId12"/>
    <p:sldId id="751" r:id="rId13"/>
    <p:sldId id="752" r:id="rId14"/>
    <p:sldId id="848" r:id="rId15"/>
    <p:sldId id="728" r:id="rId16"/>
    <p:sldId id="760" r:id="rId17"/>
    <p:sldId id="757" r:id="rId18"/>
    <p:sldId id="437" r:id="rId19"/>
    <p:sldId id="438" r:id="rId20"/>
    <p:sldId id="442" r:id="rId21"/>
    <p:sldId id="443" r:id="rId22"/>
    <p:sldId id="444" r:id="rId23"/>
    <p:sldId id="445" r:id="rId24"/>
    <p:sldId id="446" r:id="rId25"/>
    <p:sldId id="801" r:id="rId26"/>
    <p:sldId id="717" r:id="rId27"/>
    <p:sldId id="729" r:id="rId28"/>
    <p:sldId id="730" r:id="rId29"/>
    <p:sldId id="761" r:id="rId30"/>
    <p:sldId id="773" r:id="rId31"/>
    <p:sldId id="774" r:id="rId32"/>
    <p:sldId id="849" r:id="rId33"/>
    <p:sldId id="846" r:id="rId34"/>
    <p:sldId id="850" r:id="rId35"/>
    <p:sldId id="851" r:id="rId36"/>
    <p:sldId id="852" r:id="rId37"/>
    <p:sldId id="853" r:id="rId38"/>
    <p:sldId id="763" r:id="rId39"/>
    <p:sldId id="747" r:id="rId40"/>
    <p:sldId id="741" r:id="rId41"/>
    <p:sldId id="727" r:id="rId42"/>
    <p:sldId id="764" r:id="rId43"/>
    <p:sldId id="780" r:id="rId44"/>
    <p:sldId id="854" r:id="rId45"/>
    <p:sldId id="803" r:id="rId46"/>
    <p:sldId id="555" r:id="rId47"/>
    <p:sldId id="765" r:id="rId48"/>
    <p:sldId id="748" r:id="rId49"/>
    <p:sldId id="784" r:id="rId50"/>
    <p:sldId id="722" r:id="rId51"/>
    <p:sldId id="786" r:id="rId52"/>
    <p:sldId id="787" r:id="rId53"/>
    <p:sldId id="785" r:id="rId54"/>
    <p:sldId id="789" r:id="rId55"/>
    <p:sldId id="783" r:id="rId56"/>
    <p:sldId id="805" r:id="rId57"/>
    <p:sldId id="721" r:id="rId58"/>
    <p:sldId id="742" r:id="rId59"/>
    <p:sldId id="743" r:id="rId60"/>
    <p:sldId id="781" r:id="rId61"/>
    <p:sldId id="713" r:id="rId62"/>
    <p:sldId id="714" r:id="rId63"/>
    <p:sldId id="772" r:id="rId64"/>
    <p:sldId id="766" r:id="rId65"/>
    <p:sldId id="767" r:id="rId66"/>
    <p:sldId id="768" r:id="rId67"/>
    <p:sldId id="769" r:id="rId68"/>
    <p:sldId id="744" r:id="rId69"/>
    <p:sldId id="756" r:id="rId70"/>
    <p:sldId id="715" r:id="rId71"/>
    <p:sldId id="716" r:id="rId72"/>
    <p:sldId id="782" r:id="rId73"/>
    <p:sldId id="871" r:id="rId74"/>
    <p:sldId id="646" r:id="rId75"/>
    <p:sldId id="647" r:id="rId76"/>
    <p:sldId id="872" r:id="rId77"/>
    <p:sldId id="777" r:id="rId78"/>
    <p:sldId id="778" r:id="rId79"/>
    <p:sldId id="755" r:id="rId80"/>
    <p:sldId id="749" r:id="rId81"/>
    <p:sldId id="463" r:id="rId82"/>
    <p:sldId id="859" r:id="rId83"/>
    <p:sldId id="455" r:id="rId84"/>
    <p:sldId id="860" r:id="rId85"/>
    <p:sldId id="861" r:id="rId86"/>
    <p:sldId id="458" r:id="rId87"/>
    <p:sldId id="459" r:id="rId88"/>
    <p:sldId id="460" r:id="rId89"/>
    <p:sldId id="461" r:id="rId90"/>
    <p:sldId id="737" r:id="rId91"/>
    <p:sldId id="738" r:id="rId92"/>
    <p:sldId id="794" r:id="rId93"/>
    <p:sldId id="795" r:id="rId94"/>
    <p:sldId id="796" r:id="rId95"/>
    <p:sldId id="808" r:id="rId96"/>
    <p:sldId id="811" r:id="rId97"/>
    <p:sldId id="809" r:id="rId98"/>
    <p:sldId id="810" r:id="rId99"/>
    <p:sldId id="812" r:id="rId100"/>
    <p:sldId id="813" r:id="rId101"/>
    <p:sldId id="792" r:id="rId102"/>
    <p:sldId id="750" r:id="rId103"/>
    <p:sldId id="791" r:id="rId104"/>
    <p:sldId id="685" r:id="rId105"/>
    <p:sldId id="798" r:id="rId106"/>
    <p:sldId id="799" r:id="rId107"/>
    <p:sldId id="797" r:id="rId108"/>
    <p:sldId id="432" r:id="rId109"/>
    <p:sldId id="467" r:id="rId110"/>
    <p:sldId id="863" r:id="rId111"/>
    <p:sldId id="448" r:id="rId112"/>
    <p:sldId id="464" r:id="rId113"/>
    <p:sldId id="465" r:id="rId114"/>
    <p:sldId id="466" r:id="rId115"/>
    <p:sldId id="864" r:id="rId116"/>
    <p:sldId id="865" r:id="rId117"/>
    <p:sldId id="866" r:id="rId118"/>
    <p:sldId id="867" r:id="rId119"/>
    <p:sldId id="868" r:id="rId120"/>
    <p:sldId id="462" r:id="rId121"/>
    <p:sldId id="573" r:id="rId122"/>
    <p:sldId id="574" r:id="rId123"/>
    <p:sldId id="692" r:id="rId124"/>
    <p:sldId id="835" r:id="rId125"/>
    <p:sldId id="693" r:id="rId126"/>
    <p:sldId id="696" r:id="rId127"/>
    <p:sldId id="697" r:id="rId128"/>
    <p:sldId id="698" r:id="rId129"/>
    <p:sldId id="699" r:id="rId130"/>
    <p:sldId id="700" r:id="rId131"/>
    <p:sldId id="701" r:id="rId132"/>
    <p:sldId id="836" r:id="rId133"/>
    <p:sldId id="705" r:id="rId134"/>
    <p:sldId id="580" r:id="rId135"/>
    <p:sldId id="581" r:id="rId136"/>
    <p:sldId id="582" r:id="rId137"/>
    <p:sldId id="817" r:id="rId138"/>
    <p:sldId id="825" r:id="rId139"/>
    <p:sldId id="826" r:id="rId140"/>
    <p:sldId id="827" r:id="rId141"/>
    <p:sldId id="828" r:id="rId142"/>
    <p:sldId id="831" r:id="rId143"/>
    <p:sldId id="832" r:id="rId144"/>
    <p:sldId id="829" r:id="rId145"/>
    <p:sldId id="830" r:id="rId146"/>
    <p:sldId id="821" r:id="rId147"/>
    <p:sldId id="649" r:id="rId148"/>
    <p:sldId id="653" r:id="rId149"/>
    <p:sldId id="654" r:id="rId150"/>
    <p:sldId id="702" r:id="rId151"/>
    <p:sldId id="684" r:id="rId152"/>
    <p:sldId id="815" r:id="rId153"/>
    <p:sldId id="844" r:id="rId154"/>
    <p:sldId id="837" r:id="rId155"/>
    <p:sldId id="838" r:id="rId156"/>
    <p:sldId id="839" r:id="rId157"/>
    <p:sldId id="840" r:id="rId158"/>
    <p:sldId id="841" r:id="rId159"/>
    <p:sldId id="842" r:id="rId160"/>
    <p:sldId id="843" r:id="rId161"/>
    <p:sldId id="824" r:id="rId162"/>
    <p:sldId id="814" r:id="rId163"/>
    <p:sldId id="823" r:id="rId164"/>
    <p:sldId id="845" r:id="rId165"/>
  </p:sldIdLst>
  <p:sldSz cx="12192000" cy="6858000"/>
  <p:notesSz cx="6858000" cy="9144000"/>
  <p:custDataLst>
    <p:tags r:id="rId16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bur, Alea Ann" initials="WAA" lastIdx="1" clrIdx="0">
    <p:extLst>
      <p:ext uri="{19B8F6BF-5375-455C-9EA6-DF929625EA0E}">
        <p15:presenceInfo xmlns:p15="http://schemas.microsoft.com/office/powerpoint/2012/main" userId="Wilbur, Alea 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74" autoAdjust="0"/>
    <p:restoredTop sz="79518" autoAdjust="0"/>
  </p:normalViewPr>
  <p:slideViewPr>
    <p:cSldViewPr snapToGrid="0">
      <p:cViewPr>
        <p:scale>
          <a:sx n="70" d="100"/>
          <a:sy n="70" d="100"/>
        </p:scale>
        <p:origin x="19" y="19"/>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5T18:41:54.467" idx="1">
    <p:pos x="10" y="10"/>
    <p:text>Create vertical bar chart to show messy version before switching axis</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“Introduces students to key programming skills in Excel and R for data management, data visualization, and descriptive statistical analysis for policy making.“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a:t>
            </a:r>
          </a:p>
          <a:p>
            <a:endParaRPr lang="en-US" dirty="0"/>
          </a:p>
          <a:p>
            <a:r>
              <a:rPr lang="en-US" dirty="0"/>
              <a:t>Travel time and congestion – major road project may be completed and travel times may not change BUT maybe extra cars are now on the road so the carrying capacity increased.</a:t>
            </a:r>
          </a:p>
          <a:p>
            <a:r>
              <a:rPr lang="en-US" dirty="0"/>
              <a:t>(There’s a lot of research and theory on congestion – adding lanes does not help travel time.)</a:t>
            </a:r>
          </a:p>
        </p:txBody>
      </p:sp>
      <p:sp>
        <p:nvSpPr>
          <p:cNvPr id="4" name="Slide Number Placeholder 3"/>
          <p:cNvSpPr>
            <a:spLocks noGrp="1"/>
          </p:cNvSpPr>
          <p:nvPr>
            <p:ph type="sldNum" sz="quarter" idx="5"/>
          </p:nvPr>
        </p:nvSpPr>
        <p:spPr/>
        <p:txBody>
          <a:bodyPr/>
          <a:lstStyle/>
          <a:p>
            <a:fld id="{6E955B39-7025-465C-8D04-7485E2797B37}" type="slidenum">
              <a:rPr lang="en-US" smtClean="0"/>
              <a:t>15</a:t>
            </a:fld>
            <a:endParaRPr lang="en-US"/>
          </a:p>
        </p:txBody>
      </p:sp>
    </p:spTree>
    <p:extLst>
      <p:ext uri="{BB962C8B-B14F-4D97-AF65-F5344CB8AC3E}">
        <p14:creationId xmlns:p14="http://schemas.microsoft.com/office/powerpoint/2010/main" val="235707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96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Library of Missing Datasets</a:t>
            </a:r>
          </a:p>
          <a:p>
            <a:endParaRPr lang="en-US" dirty="0"/>
          </a:p>
          <a:p>
            <a:r>
              <a:rPr lang="en-US" dirty="0"/>
              <a:t>Data Feminism – </a:t>
            </a:r>
            <a:r>
              <a:rPr lang="en-US" dirty="0" err="1"/>
              <a:t>pg</a:t>
            </a:r>
            <a:r>
              <a:rPr lang="en-US" dirty="0"/>
              <a:t> 33</a:t>
            </a:r>
          </a:p>
          <a:p>
            <a:endParaRPr lang="en-US" dirty="0"/>
          </a:p>
          <a:p>
            <a:r>
              <a:rPr lang="en-US" dirty="0"/>
              <a:t>Joy </a:t>
            </a:r>
            <a:r>
              <a:rPr lang="en-US" dirty="0" err="1"/>
              <a:t>Boulamwini</a:t>
            </a:r>
            <a:r>
              <a:rPr lang="en-US" dirty="0"/>
              <a:t> (MIT graduate student) noticed that the facial-analysis software she was working on for a class project couldn’t recognize her face. The AI had used a dataset of mostly white faces for learning. Only 4% of the faces in the dataset were of black women. </a:t>
            </a:r>
          </a:p>
        </p:txBody>
      </p:sp>
      <p:sp>
        <p:nvSpPr>
          <p:cNvPr id="4" name="Slide Number Placeholder 3"/>
          <p:cNvSpPr>
            <a:spLocks noGrp="1"/>
          </p:cNvSpPr>
          <p:nvPr>
            <p:ph type="sldNum" sz="quarter" idx="5"/>
          </p:nvPr>
        </p:nvSpPr>
        <p:spPr/>
        <p:txBody>
          <a:bodyPr/>
          <a:lstStyle/>
          <a:p>
            <a:fld id="{6E955B39-7025-465C-8D04-7485E2797B37}" type="slidenum">
              <a:rPr lang="en-US" smtClean="0"/>
              <a:t>17</a:t>
            </a:fld>
            <a:endParaRPr lang="en-US"/>
          </a:p>
        </p:txBody>
      </p:sp>
    </p:spTree>
    <p:extLst>
      <p:ext uri="{BB962C8B-B14F-4D97-AF65-F5344CB8AC3E}">
        <p14:creationId xmlns:p14="http://schemas.microsoft.com/office/powerpoint/2010/main" val="1011394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25</a:t>
            </a:fld>
            <a:endParaRPr lang="en-US"/>
          </a:p>
        </p:txBody>
      </p:sp>
    </p:spTree>
    <p:extLst>
      <p:ext uri="{BB962C8B-B14F-4D97-AF65-F5344CB8AC3E}">
        <p14:creationId xmlns:p14="http://schemas.microsoft.com/office/powerpoint/2010/main" val="1973049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are secondary data sources.</a:t>
            </a:r>
          </a:p>
        </p:txBody>
      </p:sp>
      <p:sp>
        <p:nvSpPr>
          <p:cNvPr id="4" name="Slide Number Placeholder 3"/>
          <p:cNvSpPr>
            <a:spLocks noGrp="1"/>
          </p:cNvSpPr>
          <p:nvPr>
            <p:ph type="sldNum" sz="quarter" idx="5"/>
          </p:nvPr>
        </p:nvSpPr>
        <p:spPr/>
        <p:txBody>
          <a:bodyPr/>
          <a:lstStyle/>
          <a:p>
            <a:fld id="{6E955B39-7025-465C-8D04-7485E2797B37}" type="slidenum">
              <a:rPr lang="en-US" smtClean="0"/>
              <a:t>26</a:t>
            </a:fld>
            <a:endParaRPr lang="en-US"/>
          </a:p>
        </p:txBody>
      </p:sp>
    </p:spTree>
    <p:extLst>
      <p:ext uri="{BB962C8B-B14F-4D97-AF65-F5344CB8AC3E}">
        <p14:creationId xmlns:p14="http://schemas.microsoft.com/office/powerpoint/2010/main" val="3164678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find a really great study on ICPSR, but they only include Stata code (.</a:t>
            </a:r>
            <a:r>
              <a:rPr lang="en-US" dirty="0" err="1"/>
              <a:t>dta</a:t>
            </a:r>
            <a:r>
              <a:rPr lang="en-US" dirty="0"/>
              <a:t>) then I can’t use that in Excel.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27</a:t>
            </a:fld>
            <a:endParaRPr lang="en-US"/>
          </a:p>
        </p:txBody>
      </p:sp>
    </p:spTree>
    <p:extLst>
      <p:ext uri="{BB962C8B-B14F-4D97-AF65-F5344CB8AC3E}">
        <p14:creationId xmlns:p14="http://schemas.microsoft.com/office/powerpoint/2010/main" val="3674062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Went to Chicago data portal, searched “Traffic” and it is the first result “Traffic Crashes – Crashes”</a:t>
            </a:r>
          </a:p>
        </p:txBody>
      </p:sp>
      <p:sp>
        <p:nvSpPr>
          <p:cNvPr id="4" name="Slide Number Placeholder 3"/>
          <p:cNvSpPr>
            <a:spLocks noGrp="1"/>
          </p:cNvSpPr>
          <p:nvPr>
            <p:ph type="sldNum" sz="quarter" idx="5"/>
          </p:nvPr>
        </p:nvSpPr>
        <p:spPr/>
        <p:txBody>
          <a:bodyPr/>
          <a:lstStyle/>
          <a:p>
            <a:fld id="{6E955B39-7025-465C-8D04-7485E2797B37}" type="slidenum">
              <a:rPr lang="en-US" smtClean="0"/>
              <a:t>30</a:t>
            </a:fld>
            <a:endParaRPr lang="en-US"/>
          </a:p>
        </p:txBody>
      </p:sp>
    </p:spTree>
    <p:extLst>
      <p:ext uri="{BB962C8B-B14F-4D97-AF65-F5344CB8AC3E}">
        <p14:creationId xmlns:p14="http://schemas.microsoft.com/office/powerpoint/2010/main" val="868755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31</a:t>
            </a:fld>
            <a:endParaRPr lang="en-US"/>
          </a:p>
        </p:txBody>
      </p:sp>
    </p:spTree>
    <p:extLst>
      <p:ext uri="{BB962C8B-B14F-4D97-AF65-F5344CB8AC3E}">
        <p14:creationId xmlns:p14="http://schemas.microsoft.com/office/powerpoint/2010/main" val="3769036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https://wid.world/</a:t>
            </a:r>
          </a:p>
          <a:p>
            <a:endParaRPr lang="en-US" dirty="0"/>
          </a:p>
          <a:p>
            <a:r>
              <a:rPr lang="en-US" dirty="0"/>
              <a:t>Data Tab</a:t>
            </a:r>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1994507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39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created by Allison Horst: https://github.com/allisonhorst/stats-illustrations</a:t>
            </a:r>
          </a:p>
        </p:txBody>
      </p:sp>
      <p:sp>
        <p:nvSpPr>
          <p:cNvPr id="4" name="Slide Number Placeholder 3"/>
          <p:cNvSpPr>
            <a:spLocks noGrp="1"/>
          </p:cNvSpPr>
          <p:nvPr>
            <p:ph type="sldNum" sz="quarter" idx="5"/>
          </p:nvPr>
        </p:nvSpPr>
        <p:spPr/>
        <p:txBody>
          <a:bodyPr/>
          <a:lstStyle/>
          <a:p>
            <a:fld id="{6E955B39-7025-465C-8D04-7485E2797B37}" type="slidenum">
              <a:rPr lang="en-US" smtClean="0"/>
              <a:t>40</a:t>
            </a:fld>
            <a:endParaRPr lang="en-US"/>
          </a:p>
        </p:txBody>
      </p:sp>
    </p:spTree>
    <p:extLst>
      <p:ext uri="{BB962C8B-B14F-4D97-AF65-F5344CB8AC3E}">
        <p14:creationId xmlns:p14="http://schemas.microsoft.com/office/powerpoint/2010/main" val="3258627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41</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this data be challenging to work with? </a:t>
            </a:r>
          </a:p>
          <a:p>
            <a:r>
              <a:rPr lang="en-US" dirty="0"/>
              <a:t>How would you improve it?</a:t>
            </a:r>
          </a:p>
          <a:p>
            <a:r>
              <a:rPr lang="en-US" dirty="0"/>
              <a:t>What are the variables of this dataset?</a:t>
            </a:r>
          </a:p>
        </p:txBody>
      </p:sp>
      <p:sp>
        <p:nvSpPr>
          <p:cNvPr id="4" name="Slide Number Placeholder 3"/>
          <p:cNvSpPr>
            <a:spLocks noGrp="1"/>
          </p:cNvSpPr>
          <p:nvPr>
            <p:ph type="sldNum" sz="quarter" idx="5"/>
          </p:nvPr>
        </p:nvSpPr>
        <p:spPr/>
        <p:txBody>
          <a:bodyPr/>
          <a:lstStyle/>
          <a:p>
            <a:fld id="{6E955B39-7025-465C-8D04-7485E2797B37}" type="slidenum">
              <a:rPr lang="en-US" smtClean="0"/>
              <a:t>42</a:t>
            </a:fld>
            <a:endParaRPr lang="en-US"/>
          </a:p>
        </p:txBody>
      </p:sp>
    </p:spTree>
    <p:extLst>
      <p:ext uri="{BB962C8B-B14F-4D97-AF65-F5344CB8AC3E}">
        <p14:creationId xmlns:p14="http://schemas.microsoft.com/office/powerpoint/2010/main" val="10832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separate city and state into separate variables. Then you want year as one variable and the crime rate as another variable.</a:t>
            </a:r>
          </a:p>
          <a:p>
            <a:endParaRPr lang="en-US" dirty="0"/>
          </a:p>
          <a:p>
            <a:r>
              <a:rPr lang="en-US" dirty="0"/>
              <a:t>Once we get to R, we will use commands like </a:t>
            </a:r>
            <a:r>
              <a:rPr lang="en-US" dirty="0" err="1"/>
              <a:t>pivot_wider</a:t>
            </a:r>
            <a:r>
              <a:rPr lang="en-US" dirty="0"/>
              <a:t> and </a:t>
            </a:r>
            <a:r>
              <a:rPr lang="en-US" dirty="0" err="1"/>
              <a:t>pivot_longer</a:t>
            </a:r>
            <a:r>
              <a:rPr lang="en-US" dirty="0"/>
              <a:t> to do what we described here. Each row is one observation (a city during a certain year)</a:t>
            </a:r>
          </a:p>
        </p:txBody>
      </p:sp>
      <p:sp>
        <p:nvSpPr>
          <p:cNvPr id="4" name="Slide Number Placeholder 3"/>
          <p:cNvSpPr>
            <a:spLocks noGrp="1"/>
          </p:cNvSpPr>
          <p:nvPr>
            <p:ph type="sldNum" sz="quarter" idx="5"/>
          </p:nvPr>
        </p:nvSpPr>
        <p:spPr/>
        <p:txBody>
          <a:bodyPr/>
          <a:lstStyle/>
          <a:p>
            <a:fld id="{6E955B39-7025-465C-8D04-7485E2797B37}" type="slidenum">
              <a:rPr lang="en-US" smtClean="0"/>
              <a:t>43</a:t>
            </a:fld>
            <a:endParaRPr lang="en-US"/>
          </a:p>
        </p:txBody>
      </p:sp>
    </p:spTree>
    <p:extLst>
      <p:ext uri="{BB962C8B-B14F-4D97-AF65-F5344CB8AC3E}">
        <p14:creationId xmlns:p14="http://schemas.microsoft.com/office/powerpoint/2010/main" val="655571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from Chapter 9 – Tidy Data with </a:t>
            </a:r>
            <a:r>
              <a:rPr lang="en-US" dirty="0" err="1"/>
              <a:t>tidyr</a:t>
            </a:r>
            <a:endParaRPr lang="en-US" dirty="0"/>
          </a:p>
          <a:p>
            <a:r>
              <a:rPr lang="en-US" dirty="0"/>
              <a:t>Data from </a:t>
            </a:r>
            <a:r>
              <a:rPr lang="en-US" dirty="0" err="1"/>
              <a:t>gapminder</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45</a:t>
            </a:fld>
            <a:endParaRPr lang="en-US"/>
          </a:p>
        </p:txBody>
      </p:sp>
    </p:spTree>
    <p:extLst>
      <p:ext uri="{BB962C8B-B14F-4D97-AF65-F5344CB8AC3E}">
        <p14:creationId xmlns:p14="http://schemas.microsoft.com/office/powerpoint/2010/main" val="1904874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46</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Traffic_Crashes_SMALL</a:t>
            </a:r>
            <a:endParaRPr lang="en-US" dirty="0"/>
          </a:p>
          <a:p>
            <a:r>
              <a:rPr lang="en-US" dirty="0"/>
              <a:t>I only kept crashes that happened on Oct. 31 (310 of 222,718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47</a:t>
            </a:fld>
            <a:endParaRPr lang="en-US"/>
          </a:p>
        </p:txBody>
      </p:sp>
    </p:spTree>
    <p:extLst>
      <p:ext uri="{BB962C8B-B14F-4D97-AF65-F5344CB8AC3E}">
        <p14:creationId xmlns:p14="http://schemas.microsoft.com/office/powerpoint/2010/main" val="653527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row is your observation.</a:t>
            </a:r>
          </a:p>
        </p:txBody>
      </p:sp>
      <p:sp>
        <p:nvSpPr>
          <p:cNvPr id="4" name="Slide Number Placeholder 3"/>
          <p:cNvSpPr>
            <a:spLocks noGrp="1"/>
          </p:cNvSpPr>
          <p:nvPr>
            <p:ph type="sldNum" sz="quarter" idx="5"/>
          </p:nvPr>
        </p:nvSpPr>
        <p:spPr/>
        <p:txBody>
          <a:bodyPr/>
          <a:lstStyle/>
          <a:p>
            <a:fld id="{6E955B39-7025-465C-8D04-7485E2797B37}" type="slidenum">
              <a:rPr lang="en-US" smtClean="0"/>
              <a:t>48</a:t>
            </a:fld>
            <a:endParaRPr lang="en-US"/>
          </a:p>
        </p:txBody>
      </p:sp>
    </p:spTree>
    <p:extLst>
      <p:ext uri="{BB962C8B-B14F-4D97-AF65-F5344CB8AC3E}">
        <p14:creationId xmlns:p14="http://schemas.microsoft.com/office/powerpoint/2010/main" val="4188605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for Dummies </a:t>
            </a:r>
            <a:r>
              <a:rPr lang="en-US" dirty="0" err="1"/>
              <a:t>pg</a:t>
            </a:r>
            <a:r>
              <a:rPr lang="en-US" dirty="0"/>
              <a:t> 177</a:t>
            </a:r>
          </a:p>
          <a:p>
            <a:r>
              <a:rPr lang="en-US" dirty="0"/>
              <a:t>Chapter 9</a:t>
            </a:r>
          </a:p>
        </p:txBody>
      </p:sp>
      <p:sp>
        <p:nvSpPr>
          <p:cNvPr id="4" name="Slide Number Placeholder 3"/>
          <p:cNvSpPr>
            <a:spLocks noGrp="1"/>
          </p:cNvSpPr>
          <p:nvPr>
            <p:ph type="sldNum" sz="quarter" idx="5"/>
          </p:nvPr>
        </p:nvSpPr>
        <p:spPr/>
        <p:txBody>
          <a:bodyPr/>
          <a:lstStyle/>
          <a:p>
            <a:fld id="{6E955B39-7025-465C-8D04-7485E2797B37}" type="slidenum">
              <a:rPr lang="en-US" smtClean="0"/>
              <a:t>50</a:t>
            </a:fld>
            <a:endParaRPr lang="en-US"/>
          </a:p>
        </p:txBody>
      </p:sp>
    </p:spTree>
    <p:extLst>
      <p:ext uri="{BB962C8B-B14F-4D97-AF65-F5344CB8AC3E}">
        <p14:creationId xmlns:p14="http://schemas.microsoft.com/office/powerpoint/2010/main" val="438924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https://blog.datawrapper.de/pivottables/</a:t>
            </a:r>
          </a:p>
          <a:p>
            <a:endParaRPr lang="en-US" dirty="0"/>
          </a:p>
          <a:p>
            <a:r>
              <a:rPr lang="en-US" dirty="0"/>
              <a:t>Pivot Tables can do this! </a:t>
            </a:r>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3679436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4</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format is this?</a:t>
            </a:r>
          </a:p>
        </p:txBody>
      </p:sp>
      <p:sp>
        <p:nvSpPr>
          <p:cNvPr id="4" name="Slide Number Placeholder 3"/>
          <p:cNvSpPr>
            <a:spLocks noGrp="1"/>
          </p:cNvSpPr>
          <p:nvPr>
            <p:ph type="sldNum" sz="quarter" idx="5"/>
          </p:nvPr>
        </p:nvSpPr>
        <p:spPr/>
        <p:txBody>
          <a:bodyPr/>
          <a:lstStyle/>
          <a:p>
            <a:fld id="{6E955B39-7025-465C-8D04-7485E2797B37}" type="slidenum">
              <a:rPr lang="en-US" smtClean="0"/>
              <a:t>53</a:t>
            </a:fld>
            <a:endParaRPr lang="en-US"/>
          </a:p>
        </p:txBody>
      </p:sp>
    </p:spTree>
    <p:extLst>
      <p:ext uri="{BB962C8B-B14F-4D97-AF65-F5344CB8AC3E}">
        <p14:creationId xmlns:p14="http://schemas.microsoft.com/office/powerpoint/2010/main" val="2803636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044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t>
            </a:r>
            <a:r>
              <a:rPr lang="en-US" dirty="0" err="1"/>
              <a:t>Traffic_Crashes_SMALL</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57</a:t>
            </a:fld>
            <a:endParaRPr lang="en-US"/>
          </a:p>
        </p:txBody>
      </p:sp>
    </p:spTree>
    <p:extLst>
      <p:ext uri="{BB962C8B-B14F-4D97-AF65-F5344CB8AC3E}">
        <p14:creationId xmlns:p14="http://schemas.microsoft.com/office/powerpoint/2010/main" val="649009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58</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59</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p:txBody>
      </p:sp>
      <p:sp>
        <p:nvSpPr>
          <p:cNvPr id="4" name="Slide Number Placeholder 3"/>
          <p:cNvSpPr>
            <a:spLocks noGrp="1"/>
          </p:cNvSpPr>
          <p:nvPr>
            <p:ph type="sldNum" sz="quarter" idx="5"/>
          </p:nvPr>
        </p:nvSpPr>
        <p:spPr/>
        <p:txBody>
          <a:bodyPr/>
          <a:lstStyle/>
          <a:p>
            <a:fld id="{6E955B39-7025-465C-8D04-7485E2797B37}" type="slidenum">
              <a:rPr lang="en-US" smtClean="0"/>
              <a:t>60</a:t>
            </a:fld>
            <a:endParaRPr lang="en-US"/>
          </a:p>
        </p:txBody>
      </p:sp>
    </p:spTree>
    <p:extLst>
      <p:ext uri="{BB962C8B-B14F-4D97-AF65-F5344CB8AC3E}">
        <p14:creationId xmlns:p14="http://schemas.microsoft.com/office/powerpoint/2010/main" val="1979827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20</a:t>
            </a:r>
          </a:p>
        </p:txBody>
      </p:sp>
      <p:sp>
        <p:nvSpPr>
          <p:cNvPr id="4" name="Slide Number Placeholder 3"/>
          <p:cNvSpPr>
            <a:spLocks noGrp="1"/>
          </p:cNvSpPr>
          <p:nvPr>
            <p:ph type="sldNum" sz="quarter" idx="5"/>
          </p:nvPr>
        </p:nvSpPr>
        <p:spPr/>
        <p:txBody>
          <a:bodyPr/>
          <a:lstStyle/>
          <a:p>
            <a:fld id="{6E955B39-7025-465C-8D04-7485E2797B37}" type="slidenum">
              <a:rPr lang="en-US" smtClean="0"/>
              <a:t>61</a:t>
            </a:fld>
            <a:endParaRPr lang="en-US"/>
          </a:p>
        </p:txBody>
      </p:sp>
    </p:spTree>
    <p:extLst>
      <p:ext uri="{BB962C8B-B14F-4D97-AF65-F5344CB8AC3E}">
        <p14:creationId xmlns:p14="http://schemas.microsoft.com/office/powerpoint/2010/main" val="3094425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111</a:t>
            </a:r>
          </a:p>
        </p:txBody>
      </p:sp>
      <p:sp>
        <p:nvSpPr>
          <p:cNvPr id="4" name="Slide Number Placeholder 3"/>
          <p:cNvSpPr>
            <a:spLocks noGrp="1"/>
          </p:cNvSpPr>
          <p:nvPr>
            <p:ph type="sldNum" sz="quarter" idx="5"/>
          </p:nvPr>
        </p:nvSpPr>
        <p:spPr/>
        <p:txBody>
          <a:bodyPr/>
          <a:lstStyle/>
          <a:p>
            <a:fld id="{6E955B39-7025-465C-8D04-7485E2797B37}" type="slidenum">
              <a:rPr lang="en-US" smtClean="0"/>
              <a:t>62</a:t>
            </a:fld>
            <a:endParaRPr lang="en-US"/>
          </a:p>
        </p:txBody>
      </p:sp>
    </p:spTree>
    <p:extLst>
      <p:ext uri="{BB962C8B-B14F-4D97-AF65-F5344CB8AC3E}">
        <p14:creationId xmlns:p14="http://schemas.microsoft.com/office/powerpoint/2010/main" val="2049014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data analysis involves statistics. </a:t>
            </a:r>
          </a:p>
        </p:txBody>
      </p:sp>
      <p:sp>
        <p:nvSpPr>
          <p:cNvPr id="4" name="Slide Number Placeholder 3"/>
          <p:cNvSpPr>
            <a:spLocks noGrp="1"/>
          </p:cNvSpPr>
          <p:nvPr>
            <p:ph type="sldNum" sz="quarter" idx="5"/>
          </p:nvPr>
        </p:nvSpPr>
        <p:spPr/>
        <p:txBody>
          <a:bodyPr/>
          <a:lstStyle/>
          <a:p>
            <a:fld id="{6E955B39-7025-465C-8D04-7485E2797B37}" type="slidenum">
              <a:rPr lang="en-US" smtClean="0"/>
              <a:t>63</a:t>
            </a:fld>
            <a:endParaRPr lang="en-US"/>
          </a:p>
        </p:txBody>
      </p:sp>
    </p:spTree>
    <p:extLst>
      <p:ext uri="{BB962C8B-B14F-4D97-AF65-F5344CB8AC3E}">
        <p14:creationId xmlns:p14="http://schemas.microsoft.com/office/powerpoint/2010/main" val="3927151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64</a:t>
            </a:fld>
            <a:endParaRPr lang="en-US"/>
          </a:p>
        </p:txBody>
      </p:sp>
    </p:spTree>
    <p:extLst>
      <p:ext uri="{BB962C8B-B14F-4D97-AF65-F5344CB8AC3E}">
        <p14:creationId xmlns:p14="http://schemas.microsoft.com/office/powerpoint/2010/main" val="3712104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https://www.brookings.edu/research/what-all-policy-analysts-need-to-know-about-data-science/</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a:t>
            </a:fld>
            <a:endParaRPr lang="en-US"/>
          </a:p>
        </p:txBody>
      </p:sp>
    </p:spTree>
    <p:extLst>
      <p:ext uri="{BB962C8B-B14F-4D97-AF65-F5344CB8AC3E}">
        <p14:creationId xmlns:p14="http://schemas.microsoft.com/office/powerpoint/2010/main" val="4148269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Hours</a:t>
            </a:r>
          </a:p>
          <a:p>
            <a:r>
              <a:rPr lang="en-US" dirty="0"/>
              <a:t>Values – Count of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65</a:t>
            </a:fld>
            <a:endParaRPr lang="en-US"/>
          </a:p>
        </p:txBody>
      </p:sp>
    </p:spTree>
    <p:extLst>
      <p:ext uri="{BB962C8B-B14F-4D97-AF65-F5344CB8AC3E}">
        <p14:creationId xmlns:p14="http://schemas.microsoft.com/office/powerpoint/2010/main" val="4237223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posted speeds</a:t>
            </a:r>
          </a:p>
          <a:p>
            <a:r>
              <a:rPr lang="en-US" dirty="0"/>
              <a:t>Values – Count of observations</a:t>
            </a:r>
          </a:p>
          <a:p>
            <a:r>
              <a:rPr lang="en-US" dirty="0"/>
              <a:t>Graph shows number of accidents that occurred within each posted speed limit. </a:t>
            </a:r>
          </a:p>
        </p:txBody>
      </p:sp>
      <p:sp>
        <p:nvSpPr>
          <p:cNvPr id="4" name="Slide Number Placeholder 3"/>
          <p:cNvSpPr>
            <a:spLocks noGrp="1"/>
          </p:cNvSpPr>
          <p:nvPr>
            <p:ph type="sldNum" sz="quarter" idx="5"/>
          </p:nvPr>
        </p:nvSpPr>
        <p:spPr/>
        <p:txBody>
          <a:bodyPr/>
          <a:lstStyle/>
          <a:p>
            <a:fld id="{6E955B39-7025-465C-8D04-7485E2797B37}" type="slidenum">
              <a:rPr lang="en-US" smtClean="0"/>
              <a:t>66</a:t>
            </a:fld>
            <a:endParaRPr lang="en-US"/>
          </a:p>
        </p:txBody>
      </p:sp>
    </p:spTree>
    <p:extLst>
      <p:ext uri="{BB962C8B-B14F-4D97-AF65-F5344CB8AC3E}">
        <p14:creationId xmlns:p14="http://schemas.microsoft.com/office/powerpoint/2010/main" val="403483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done alphabetically by default</a:t>
            </a:r>
          </a:p>
        </p:txBody>
      </p:sp>
      <p:sp>
        <p:nvSpPr>
          <p:cNvPr id="4" name="Slide Number Placeholder 3"/>
          <p:cNvSpPr>
            <a:spLocks noGrp="1"/>
          </p:cNvSpPr>
          <p:nvPr>
            <p:ph type="sldNum" sz="quarter" idx="5"/>
          </p:nvPr>
        </p:nvSpPr>
        <p:spPr/>
        <p:txBody>
          <a:bodyPr/>
          <a:lstStyle/>
          <a:p>
            <a:fld id="{6E955B39-7025-465C-8D04-7485E2797B37}" type="slidenum">
              <a:rPr lang="en-US" smtClean="0"/>
              <a:t>67</a:t>
            </a:fld>
            <a:endParaRPr lang="en-US"/>
          </a:p>
        </p:txBody>
      </p:sp>
    </p:spTree>
    <p:extLst>
      <p:ext uri="{BB962C8B-B14F-4D97-AF65-F5344CB8AC3E}">
        <p14:creationId xmlns:p14="http://schemas.microsoft.com/office/powerpoint/2010/main" val="2489554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a:t>
            </a:r>
            <a:r>
              <a:rPr lang="en-US" dirty="0" err="1"/>
              <a:t>pg</a:t>
            </a:r>
            <a:r>
              <a:rPr lang="en-US" dirty="0"/>
              <a:t> 57 </a:t>
            </a:r>
          </a:p>
        </p:txBody>
      </p:sp>
      <p:sp>
        <p:nvSpPr>
          <p:cNvPr id="4" name="Slide Number Placeholder 3"/>
          <p:cNvSpPr>
            <a:spLocks noGrp="1"/>
          </p:cNvSpPr>
          <p:nvPr>
            <p:ph type="sldNum" sz="quarter" idx="5"/>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226344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rPr>
              <a:t>PPOL 205 will cover inferential methods (hypothesis testing, t-tests, confidence intervals, regression analysis), but will do so through policy-relevant case studies, real data sets, and applied assignments.</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72</a:t>
            </a:fld>
            <a:endParaRPr lang="en-US"/>
          </a:p>
        </p:txBody>
      </p:sp>
    </p:spTree>
    <p:extLst>
      <p:ext uri="{BB962C8B-B14F-4D97-AF65-F5344CB8AC3E}">
        <p14:creationId xmlns:p14="http://schemas.microsoft.com/office/powerpoint/2010/main" val="931844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t>
            </a:r>
            <a:r>
              <a:rPr lang="en-US"/>
              <a:t>a significant </a:t>
            </a:r>
            <a:r>
              <a:rPr lang="en-US" dirty="0"/>
              <a:t>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74</a:t>
            </a:fld>
            <a:endParaRPr lang="en-US"/>
          </a:p>
        </p:txBody>
      </p:sp>
    </p:spTree>
    <p:extLst>
      <p:ext uri="{BB962C8B-B14F-4D97-AF65-F5344CB8AC3E}">
        <p14:creationId xmlns:p14="http://schemas.microsoft.com/office/powerpoint/2010/main" val="296168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average it appears that democrats prefer lower levels of spending on defense</a:t>
            </a:r>
          </a:p>
        </p:txBody>
      </p:sp>
      <p:sp>
        <p:nvSpPr>
          <p:cNvPr id="4" name="Slide Number Placeholder 3"/>
          <p:cNvSpPr>
            <a:spLocks noGrp="1"/>
          </p:cNvSpPr>
          <p:nvPr>
            <p:ph type="sldNum" sz="quarter" idx="5"/>
          </p:nvPr>
        </p:nvSpPr>
        <p:spPr/>
        <p:txBody>
          <a:bodyPr/>
          <a:lstStyle/>
          <a:p>
            <a:fld id="{09AD1C8E-7C3B-4DB6-B6FC-95A47E96A57B}" type="slidenum">
              <a:rPr lang="en-US" smtClean="0"/>
              <a:t>75</a:t>
            </a:fld>
            <a:endParaRPr lang="en-US"/>
          </a:p>
        </p:txBody>
      </p:sp>
    </p:spTree>
    <p:extLst>
      <p:ext uri="{BB962C8B-B14F-4D97-AF65-F5344CB8AC3E}">
        <p14:creationId xmlns:p14="http://schemas.microsoft.com/office/powerpoint/2010/main" val="2560727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ANES 2016, available for download online.</a:t>
            </a:r>
          </a:p>
        </p:txBody>
      </p:sp>
      <p:sp>
        <p:nvSpPr>
          <p:cNvPr id="4" name="Slide Number Placeholder 3"/>
          <p:cNvSpPr>
            <a:spLocks noGrp="1"/>
          </p:cNvSpPr>
          <p:nvPr>
            <p:ph type="sldNum" sz="quarter" idx="5"/>
          </p:nvPr>
        </p:nvSpPr>
        <p:spPr/>
        <p:txBody>
          <a:bodyPr/>
          <a:lstStyle/>
          <a:p>
            <a:fld id="{09AD1C8E-7C3B-4DB6-B6FC-95A47E96A57B}" type="slidenum">
              <a:rPr lang="en-US" smtClean="0"/>
              <a:t>77</a:t>
            </a:fld>
            <a:endParaRPr lang="en-US"/>
          </a:p>
        </p:txBody>
      </p:sp>
    </p:spTree>
    <p:extLst>
      <p:ext uri="{BB962C8B-B14F-4D97-AF65-F5344CB8AC3E}">
        <p14:creationId xmlns:p14="http://schemas.microsoft.com/office/powerpoint/2010/main" val="43329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future courses, you’ll learn how to test if they are different enough that it is unlikely to happen by chance (statistically significant difference). </a:t>
            </a:r>
          </a:p>
        </p:txBody>
      </p:sp>
      <p:sp>
        <p:nvSpPr>
          <p:cNvPr id="4" name="Slide Number Placeholder 3"/>
          <p:cNvSpPr>
            <a:spLocks noGrp="1"/>
          </p:cNvSpPr>
          <p:nvPr>
            <p:ph type="sldNum" sz="quarter" idx="5"/>
          </p:nvPr>
        </p:nvSpPr>
        <p:spPr/>
        <p:txBody>
          <a:bodyPr/>
          <a:lstStyle/>
          <a:p>
            <a:fld id="{6E955B39-7025-465C-8D04-7485E2797B37}" type="slidenum">
              <a:rPr lang="en-US" smtClean="0"/>
              <a:t>78</a:t>
            </a:fld>
            <a:endParaRPr lang="en-US"/>
          </a:p>
        </p:txBody>
      </p:sp>
    </p:spTree>
    <p:extLst>
      <p:ext uri="{BB962C8B-B14F-4D97-AF65-F5344CB8AC3E}">
        <p14:creationId xmlns:p14="http://schemas.microsoft.com/office/powerpoint/2010/main" val="2079508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whenever we are talking about surveys</a:t>
            </a:r>
          </a:p>
        </p:txBody>
      </p:sp>
      <p:sp>
        <p:nvSpPr>
          <p:cNvPr id="4" name="Slide Number Placeholder 3"/>
          <p:cNvSpPr>
            <a:spLocks noGrp="1"/>
          </p:cNvSpPr>
          <p:nvPr>
            <p:ph type="sldNum" sz="quarter" idx="5"/>
          </p:nvPr>
        </p:nvSpPr>
        <p:spPr/>
        <p:txBody>
          <a:bodyPr/>
          <a:lstStyle/>
          <a:p>
            <a:fld id="{6E955B39-7025-465C-8D04-7485E2797B37}" type="slidenum">
              <a:rPr lang="en-US" smtClean="0"/>
              <a:t>79</a:t>
            </a:fld>
            <a:endParaRPr lang="en-US"/>
          </a:p>
        </p:txBody>
      </p:sp>
    </p:spTree>
    <p:extLst>
      <p:ext uri="{BB962C8B-B14F-4D97-AF65-F5344CB8AC3E}">
        <p14:creationId xmlns:p14="http://schemas.microsoft.com/office/powerpoint/2010/main" val="173539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Feminism </a:t>
            </a:r>
            <a:r>
              <a:rPr lang="en-US" dirty="0" err="1"/>
              <a:t>pg</a:t>
            </a:r>
            <a:r>
              <a:rPr lang="en-US" dirty="0"/>
              <a:t> 82</a:t>
            </a:r>
          </a:p>
          <a:p>
            <a:r>
              <a:rPr lang="en-US" dirty="0"/>
              <a:t>Image from Storytelling with Data – </a:t>
            </a:r>
            <a:r>
              <a:rPr lang="en-US" dirty="0" err="1"/>
              <a:t>pg</a:t>
            </a:r>
            <a:r>
              <a:rPr lang="en-US" dirty="0"/>
              <a:t> 51. Exaggerated version was used by fox news.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a:t>
            </a:fld>
            <a:endParaRPr lang="en-US"/>
          </a:p>
        </p:txBody>
      </p:sp>
    </p:spTree>
    <p:extLst>
      <p:ext uri="{BB962C8B-B14F-4D97-AF65-F5344CB8AC3E}">
        <p14:creationId xmlns:p14="http://schemas.microsoft.com/office/powerpoint/2010/main" val="2638505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2,139 who lost DACA status when “Calling Bullshit” was published due to felony or misdemeanor convictions, arrests, or suspected affiliation. – 85</a:t>
            </a:r>
          </a:p>
          <a:p>
            <a:endParaRPr lang="en-US" dirty="0"/>
          </a:p>
          <a:p>
            <a:r>
              <a:rPr lang="en-US" dirty="0"/>
              <a:t>To be eligible for DACA status, one must not have been convicted of a felony, or significant misdemeanor, or three misdemeanors of any kind.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36340518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89</a:t>
            </a:r>
          </a:p>
          <a:p>
            <a:endParaRPr lang="en-US" dirty="0"/>
          </a:p>
          <a:p>
            <a:r>
              <a:rPr lang="en-US" dirty="0"/>
              <a:t>Since 2010, CDC estimates that the </a:t>
            </a:r>
            <a:r>
              <a:rPr lang="en-US" dirty="0" err="1"/>
              <a:t>influenze</a:t>
            </a:r>
            <a:r>
              <a:rPr lang="en-US" dirty="0"/>
              <a:t> rates have ranged from 3% to 11%.</a:t>
            </a:r>
          </a:p>
        </p:txBody>
      </p:sp>
      <p:sp>
        <p:nvSpPr>
          <p:cNvPr id="4" name="Slide Number Placeholder 3"/>
          <p:cNvSpPr>
            <a:spLocks noGrp="1"/>
          </p:cNvSpPr>
          <p:nvPr>
            <p:ph type="sldNum" sz="quarter" idx="5"/>
          </p:nvPr>
        </p:nvSpPr>
        <p:spPr/>
        <p:txBody>
          <a:bodyPr/>
          <a:lstStyle/>
          <a:p>
            <a:fld id="{6E955B39-7025-465C-8D04-7485E2797B37}" type="slidenum">
              <a:rPr lang="en-US" smtClean="0"/>
              <a:t>98</a:t>
            </a:fld>
            <a:endParaRPr lang="en-US"/>
          </a:p>
        </p:txBody>
      </p:sp>
    </p:spTree>
    <p:extLst>
      <p:ext uri="{BB962C8B-B14F-4D97-AF65-F5344CB8AC3E}">
        <p14:creationId xmlns:p14="http://schemas.microsoft.com/office/powerpoint/2010/main" val="1106438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issue of comparisons that involve fractions or percentages. </a:t>
            </a:r>
          </a:p>
          <a:p>
            <a:r>
              <a:rPr lang="en-US" dirty="0"/>
              <a:t>Changing denominators hide changes in numerators. </a:t>
            </a:r>
          </a:p>
          <a:p>
            <a:endParaRPr lang="en-US" dirty="0"/>
          </a:p>
          <a:p>
            <a:r>
              <a:rPr lang="en-US" dirty="0"/>
              <a:t>The numerator, number of jailed Black Americans, increased a lot, but the denominator increased by an even larger proportion. </a:t>
            </a:r>
            <a:r>
              <a:rPr lang="en-US" dirty="0" err="1"/>
              <a:t>Pg</a:t>
            </a:r>
            <a:r>
              <a:rPr lang="en-US" dirty="0"/>
              <a:t> 90. </a:t>
            </a:r>
          </a:p>
        </p:txBody>
      </p:sp>
      <p:sp>
        <p:nvSpPr>
          <p:cNvPr id="4" name="Slide Number Placeholder 3"/>
          <p:cNvSpPr>
            <a:spLocks noGrp="1"/>
          </p:cNvSpPr>
          <p:nvPr>
            <p:ph type="sldNum" sz="quarter" idx="5"/>
          </p:nvPr>
        </p:nvSpPr>
        <p:spPr/>
        <p:txBody>
          <a:bodyPr/>
          <a:lstStyle/>
          <a:p>
            <a:fld id="{6E955B39-7025-465C-8D04-7485E2797B37}" type="slidenum">
              <a:rPr lang="en-US" smtClean="0"/>
              <a:t>99</a:t>
            </a:fld>
            <a:endParaRPr lang="en-US"/>
          </a:p>
        </p:txBody>
      </p:sp>
    </p:spTree>
    <p:extLst>
      <p:ext uri="{BB962C8B-B14F-4D97-AF65-F5344CB8AC3E}">
        <p14:creationId xmlns:p14="http://schemas.microsoft.com/office/powerpoint/2010/main" val="151950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92</a:t>
            </a:r>
          </a:p>
        </p:txBody>
      </p:sp>
      <p:sp>
        <p:nvSpPr>
          <p:cNvPr id="4" name="Slide Number Placeholder 3"/>
          <p:cNvSpPr>
            <a:spLocks noGrp="1"/>
          </p:cNvSpPr>
          <p:nvPr>
            <p:ph type="sldNum" sz="quarter" idx="5"/>
          </p:nvPr>
        </p:nvSpPr>
        <p:spPr/>
        <p:txBody>
          <a:bodyPr/>
          <a:lstStyle/>
          <a:p>
            <a:fld id="{6E955B39-7025-465C-8D04-7485E2797B37}" type="slidenum">
              <a:rPr lang="en-US" smtClean="0"/>
              <a:t>100</a:t>
            </a:fld>
            <a:endParaRPr lang="en-US"/>
          </a:p>
        </p:txBody>
      </p:sp>
    </p:spTree>
    <p:extLst>
      <p:ext uri="{BB962C8B-B14F-4D97-AF65-F5344CB8AC3E}">
        <p14:creationId xmlns:p14="http://schemas.microsoft.com/office/powerpoint/2010/main" val="3194579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879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2039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4915706-070A-4707-AA18-DDF1820200B2}" type="slidenum">
              <a:rPr lang="en-GB" smtClean="0"/>
              <a:pPr>
                <a:defRPr/>
              </a:pPr>
              <a:t>120</a:t>
            </a:fld>
            <a:endParaRPr lang="en-GB"/>
          </a:p>
        </p:txBody>
      </p:sp>
    </p:spTree>
    <p:extLst>
      <p:ext uri="{BB962C8B-B14F-4D97-AF65-F5344CB8AC3E}">
        <p14:creationId xmlns:p14="http://schemas.microsoft.com/office/powerpoint/2010/main" val="240238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graph was meant to use the same imagery as a graph that charted deaths in Iraq (blood dripping) but that design aspect did not carry over into their graph which made it look misleading even though it was not intended to be that way according to the creator. </a:t>
            </a:r>
          </a:p>
        </p:txBody>
      </p:sp>
      <p:sp>
        <p:nvSpPr>
          <p:cNvPr id="4" name="Slide Number Placeholder 3"/>
          <p:cNvSpPr>
            <a:spLocks noGrp="1"/>
          </p:cNvSpPr>
          <p:nvPr>
            <p:ph type="sldNum" sz="quarter" idx="5"/>
          </p:nvPr>
        </p:nvSpPr>
        <p:spPr/>
        <p:txBody>
          <a:bodyPr/>
          <a:lstStyle/>
          <a:p>
            <a:fld id="{6E955B39-7025-465C-8D04-7485E2797B37}" type="slidenum">
              <a:rPr lang="en-US" smtClean="0"/>
              <a:t>9</a:t>
            </a:fld>
            <a:endParaRPr lang="en-US"/>
          </a:p>
        </p:txBody>
      </p:sp>
    </p:spTree>
    <p:extLst>
      <p:ext uri="{BB962C8B-B14F-4D97-AF65-F5344CB8AC3E}">
        <p14:creationId xmlns:p14="http://schemas.microsoft.com/office/powerpoint/2010/main" val="3487749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Data Visualization </a:t>
            </a:r>
            <a:r>
              <a:rPr lang="en-US" dirty="0" err="1"/>
              <a:t>pg</a:t>
            </a:r>
            <a:r>
              <a:rPr lang="en-US" dirty="0"/>
              <a:t> 335</a:t>
            </a:r>
          </a:p>
          <a:p>
            <a:r>
              <a:rPr lang="en-US" dirty="0"/>
              <a:t>RadicalMath.org – social justice based data </a:t>
            </a:r>
          </a:p>
          <a:p>
            <a:r>
              <a:rPr lang="en-US" dirty="0"/>
              <a:t>Data included in Evergreen’s Practice file</a:t>
            </a:r>
          </a:p>
          <a:p>
            <a:r>
              <a:rPr lang="en-US" dirty="0"/>
              <a:t>Conrad Carlberg </a:t>
            </a:r>
            <a:r>
              <a:rPr lang="en-US" dirty="0" err="1"/>
              <a:t>pg</a:t>
            </a:r>
            <a:r>
              <a:rPr lang="en-US" dirty="0"/>
              <a:t> 39 &amp; 86</a:t>
            </a:r>
          </a:p>
        </p:txBody>
      </p:sp>
      <p:sp>
        <p:nvSpPr>
          <p:cNvPr id="4" name="Slide Number Placeholder 3"/>
          <p:cNvSpPr>
            <a:spLocks noGrp="1"/>
          </p:cNvSpPr>
          <p:nvPr>
            <p:ph type="sldNum" sz="quarter" idx="5"/>
          </p:nvPr>
        </p:nvSpPr>
        <p:spPr/>
        <p:txBody>
          <a:bodyPr/>
          <a:lstStyle/>
          <a:p>
            <a:fld id="{6E955B39-7025-465C-8D04-7485E2797B37}" type="slidenum">
              <a:rPr lang="en-US" smtClean="0"/>
              <a:t>132</a:t>
            </a:fld>
            <a:endParaRPr lang="en-US"/>
          </a:p>
        </p:txBody>
      </p:sp>
    </p:spTree>
    <p:extLst>
      <p:ext uri="{BB962C8B-B14F-4D97-AF65-F5344CB8AC3E}">
        <p14:creationId xmlns:p14="http://schemas.microsoft.com/office/powerpoint/2010/main" val="36402717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134</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135</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136</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2175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162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77826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147</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149</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10</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Source Sans Pro" panose="020B0503030403020204" pitchFamily="34" charset="0"/>
              </a:rPr>
              <a:t>It’s difficult to get an idea if there’s any relationship by just looking at the data frame. We learn a lot more from creating a plot. Use </a:t>
            </a:r>
            <a:r>
              <a:rPr kumimoji="0" lang="en-US" altLang="en-US" sz="1200" b="0" i="0" u="none" strike="noStrike" cap="none" normalizeH="0" baseline="0" dirty="0" err="1">
                <a:ln>
                  <a:noFill/>
                </a:ln>
                <a:solidFill>
                  <a:srgbClr val="333333"/>
                </a:solidFill>
                <a:effectLst/>
                <a:latin typeface="Source Sans Pro" panose="020B0503030403020204" pitchFamily="34" charset="0"/>
              </a:rPr>
              <a:t>ggplot</a:t>
            </a:r>
            <a:r>
              <a:rPr kumimoji="0" lang="en-US" altLang="en-US" sz="1200" b="0" i="0" u="none" strike="noStrike" cap="none" normalizeH="0" baseline="0" dirty="0">
                <a:ln>
                  <a:noFill/>
                </a:ln>
                <a:solidFill>
                  <a:srgbClr val="333333"/>
                </a:solidFill>
                <a:effectLst/>
                <a:latin typeface="Source Sans Pro" panose="020B0503030403020204" pitchFamily="34" charset="0"/>
              </a:rPr>
              <a:t> to make a scatterplot.</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154</a:t>
            </a:fld>
            <a:endParaRPr lang="en-US"/>
          </a:p>
        </p:txBody>
      </p:sp>
    </p:spTree>
    <p:extLst>
      <p:ext uri="{BB962C8B-B14F-4D97-AF65-F5344CB8AC3E}">
        <p14:creationId xmlns:p14="http://schemas.microsoft.com/office/powerpoint/2010/main" val="3399391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teacup giraffe website</a:t>
            </a:r>
          </a:p>
        </p:txBody>
      </p:sp>
      <p:sp>
        <p:nvSpPr>
          <p:cNvPr id="4" name="Slide Number Placeholder 3"/>
          <p:cNvSpPr>
            <a:spLocks noGrp="1"/>
          </p:cNvSpPr>
          <p:nvPr>
            <p:ph type="sldNum" sz="quarter" idx="5"/>
          </p:nvPr>
        </p:nvSpPr>
        <p:spPr/>
        <p:txBody>
          <a:bodyPr/>
          <a:lstStyle/>
          <a:p>
            <a:fld id="{6E955B39-7025-465C-8D04-7485E2797B37}" type="slidenum">
              <a:rPr lang="en-US" smtClean="0"/>
              <a:t>155</a:t>
            </a:fld>
            <a:endParaRPr lang="en-US"/>
          </a:p>
        </p:txBody>
      </p:sp>
    </p:spTree>
    <p:extLst>
      <p:ext uri="{BB962C8B-B14F-4D97-AF65-F5344CB8AC3E}">
        <p14:creationId xmlns:p14="http://schemas.microsoft.com/office/powerpoint/2010/main" val="3338989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ource Sans Pro" panose="020B0503030403020204" pitchFamily="34" charset="0"/>
              </a:rPr>
              <a:t>As we did for the variance, we begin by measuring how far each observation lies from its mean. But unlike when we calculated the variance, each observation now includes two variables. We will need to </a:t>
            </a:r>
            <a:r>
              <a:rPr lang="en-US" b="1" i="0" dirty="0">
                <a:solidFill>
                  <a:srgbClr val="333333"/>
                </a:solidFill>
                <a:effectLst/>
                <a:latin typeface="Source Sans Pro" panose="020B0503030403020204" pitchFamily="34" charset="0"/>
              </a:rPr>
              <a:t>calculate the observation’s distance from each variable’s mean</a:t>
            </a:r>
            <a:r>
              <a:rPr lang="en-US" b="0" i="0" dirty="0">
                <a:solidFill>
                  <a:srgbClr val="333333"/>
                </a:solidFill>
                <a:effectLst/>
                <a:latin typeface="Source Sans Pro" panose="020B0503030403020204" pitchFamily="34" charset="0"/>
              </a:rPr>
              <a:t>. We call each distance the </a:t>
            </a:r>
            <a:r>
              <a:rPr lang="en-US" b="1" i="0" dirty="0">
                <a:solidFill>
                  <a:srgbClr val="333333"/>
                </a:solidFill>
                <a:effectLst/>
                <a:latin typeface="Source Sans Pro" panose="020B0503030403020204" pitchFamily="34" charset="0"/>
              </a:rPr>
              <a:t>deviation</a:t>
            </a:r>
            <a:r>
              <a:rPr lang="en-US" b="0" i="0" dirty="0">
                <a:solidFill>
                  <a:srgbClr val="333333"/>
                </a:solidFill>
                <a:effectLst/>
                <a:latin typeface="Source Sans Pro" panose="020B0503030403020204" pitchFamily="34" charset="0"/>
              </a:rPr>
              <a:t> scores on x and on y, respectively. Like the variance, the observation can fall above or below the mean, and as a result the corresponding deviation score will have either a positive or negative sign.</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157</a:t>
            </a:fld>
            <a:endParaRPr lang="en-US"/>
          </a:p>
        </p:txBody>
      </p:sp>
    </p:spTree>
    <p:extLst>
      <p:ext uri="{BB962C8B-B14F-4D97-AF65-F5344CB8AC3E}">
        <p14:creationId xmlns:p14="http://schemas.microsoft.com/office/powerpoint/2010/main" val="36120276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159</a:t>
            </a:fld>
            <a:endParaRPr lang="en-US"/>
          </a:p>
        </p:txBody>
      </p:sp>
    </p:spTree>
    <p:extLst>
      <p:ext uri="{BB962C8B-B14F-4D97-AF65-F5344CB8AC3E}">
        <p14:creationId xmlns:p14="http://schemas.microsoft.com/office/powerpoint/2010/main" val="9158468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4095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a:t>
            </a:r>
            <a:r>
              <a:rPr lang="en-US" dirty="0" err="1"/>
              <a:t>dashboards.rmd</a:t>
            </a:r>
            <a:endParaRPr lang="en-US" dirty="0"/>
          </a:p>
          <a:p>
            <a:endParaRPr lang="en-US" dirty="0"/>
          </a:p>
          <a:p>
            <a:r>
              <a:rPr lang="en-US" dirty="0"/>
              <a:t>Originally from </a:t>
            </a:r>
            <a:r>
              <a:rPr lang="en-US" dirty="0" err="1"/>
              <a:t>flexdashboard</a:t>
            </a:r>
            <a:r>
              <a:rPr lang="en-US" dirty="0"/>
              <a:t> example online. </a:t>
            </a:r>
          </a:p>
        </p:txBody>
      </p:sp>
      <p:sp>
        <p:nvSpPr>
          <p:cNvPr id="4" name="Slide Number Placeholder 3"/>
          <p:cNvSpPr>
            <a:spLocks noGrp="1"/>
          </p:cNvSpPr>
          <p:nvPr>
            <p:ph type="sldNum" sz="quarter" idx="5"/>
          </p:nvPr>
        </p:nvSpPr>
        <p:spPr/>
        <p:txBody>
          <a:bodyPr/>
          <a:lstStyle/>
          <a:p>
            <a:fld id="{6E955B39-7025-465C-8D04-7485E2797B37}" type="slidenum">
              <a:rPr lang="en-US" smtClean="0"/>
              <a:t>164</a:t>
            </a:fld>
            <a:endParaRPr lang="en-US"/>
          </a:p>
        </p:txBody>
      </p:sp>
    </p:spTree>
    <p:extLst>
      <p:ext uri="{BB962C8B-B14F-4D97-AF65-F5344CB8AC3E}">
        <p14:creationId xmlns:p14="http://schemas.microsoft.com/office/powerpoint/2010/main" val="319621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Measuring recycling at the street level isn't a useful statistic unless streets are otherwise identical.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adjust the amount recycled to take into account the number of people on the street.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a:t>
            </a:fld>
            <a:endParaRPr lang="en-US"/>
          </a:p>
        </p:txBody>
      </p:sp>
    </p:spTree>
    <p:extLst>
      <p:ext uri="{BB962C8B-B14F-4D97-AF65-F5344CB8AC3E}">
        <p14:creationId xmlns:p14="http://schemas.microsoft.com/office/powerpoint/2010/main" val="225163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Findings show that water usage is highest for wealthy neighborhoods with large properties.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a:t>
            </a:fld>
            <a:endParaRPr lang="en-US"/>
          </a:p>
        </p:txBody>
      </p:sp>
    </p:spTree>
    <p:extLst>
      <p:ext uri="{BB962C8B-B14F-4D97-AF65-F5344CB8AC3E}">
        <p14:creationId xmlns:p14="http://schemas.microsoft.com/office/powerpoint/2010/main" val="126976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8/16/2021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8/16/2021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8/16/2021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8/16/2021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reddit.com/r/dataisbeautiful/comments/p4seow/oc_co2_emissions_from_the_biggest_economies_from/?utm_source=share&amp;utm_medium=web2x&amp;context=3"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2.xml"/></Relationships>
</file>

<file path=ppt/slides/_rels/slide149.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162.png"/><Relationship Id="rId50" Type="http://schemas.openxmlformats.org/officeDocument/2006/relationships/customXml" Target="../ink/ink26.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69.xml"/><Relationship Id="rId16" Type="http://schemas.openxmlformats.org/officeDocument/2006/relationships/customXml" Target="../ink/ink9.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157.png"/><Relationship Id="rId40" Type="http://schemas.openxmlformats.org/officeDocument/2006/relationships/customXml" Target="../ink/ink21.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3.xml"/><Relationship Id="rId9" Type="http://schemas.openxmlformats.org/officeDocument/2006/relationships/image" Target="../media/image143.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52.png"/><Relationship Id="rId30" Type="http://schemas.openxmlformats.org/officeDocument/2006/relationships/customXml" Target="../ink/ink16.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5.xml"/><Relationship Id="rId51" Type="http://schemas.openxmlformats.org/officeDocument/2006/relationships/image" Target="../media/image164.png"/><Relationship Id="rId3" Type="http://schemas.openxmlformats.org/officeDocument/2006/relationships/image" Target="../media/image64.png"/><Relationship Id="rId12" Type="http://schemas.openxmlformats.org/officeDocument/2006/relationships/customXml" Target="../ink/ink7.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customXml" Target="../ink/ink11.xml"/><Relationship Id="rId41" Type="http://schemas.openxmlformats.org/officeDocument/2006/relationships/image" Target="../media/image159.png"/><Relationship Id="rId54"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6.xml"/><Relationship Id="rId31" Type="http://schemas.openxmlformats.org/officeDocument/2006/relationships/image" Target="../media/image154.png"/><Relationship Id="rId44" Type="http://schemas.openxmlformats.org/officeDocument/2006/relationships/customXml" Target="../ink/ink23.xml"/><Relationship Id="rId52" Type="http://schemas.openxmlformats.org/officeDocument/2006/relationships/customXml" Target="../ink/ink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tinystats.github.io/teacups-giraffes-and-statistics/02_bellCurve.html"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imionuoha.com/the-library-of-missing-datase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icpsr.umich.edu/icpsrweb/ICPSR/" TargetMode="External"/><Relationship Id="rId2" Type="http://schemas.openxmlformats.org/officeDocument/2006/relationships/hyperlink" Target="https://www.ukdataservice.ac.u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ataverse.harvard.edu/dataverse/harvar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icpsr.umich.edu/web/pag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researchguides.uic.edu/c.php?g=252510&amp;p=5246067" TargetMode="External"/><Relationship Id="rId5" Type="http://schemas.openxmlformats.org/officeDocument/2006/relationships/hyperlink" Target="https://www.data.gov/" TargetMode="External"/><Relationship Id="rId4" Type="http://schemas.openxmlformats.org/officeDocument/2006/relationships/hyperlink" Target="https://data.cityofchicago.or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chicag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chicago"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customXml" Target="../ink/ink1.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Programing &amp; Data Analysis for Public Policy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11010"/>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09" y="62842"/>
            <a:ext cx="4713548" cy="580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E84D-7660-493E-8749-5DB9C8A0AD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E1850D-E666-4648-BEF8-F2C3EF9D8E38}"/>
              </a:ext>
            </a:extLst>
          </p:cNvPr>
          <p:cNvSpPr>
            <a:spLocks noGrp="1"/>
          </p:cNvSpPr>
          <p:nvPr>
            <p:ph idx="1"/>
          </p:nvPr>
        </p:nvSpPr>
        <p:spPr/>
        <p:txBody>
          <a:bodyPr/>
          <a:lstStyle/>
          <a:p>
            <a:r>
              <a:rPr lang="en-US" dirty="0"/>
              <a:t>Scott Walker claimed in June 2011 that 50% of the nation’s job growth had occurred in Wisconsin. </a:t>
            </a:r>
          </a:p>
          <a:p>
            <a:endParaRPr lang="en-US" dirty="0"/>
          </a:p>
          <a:p>
            <a:r>
              <a:rPr lang="en-US" dirty="0"/>
              <a:t>But…. Many US states lost jobs overall, while others gained, which almost balanced out. There was a net increase of only 18,000 jobs in the entire United States. Wisconsin had a net growth of 9,500 jobs that year, so he claimed that Wisconsin job growth was over half of the size of the country’s net growth.</a:t>
            </a:r>
          </a:p>
          <a:p>
            <a:endParaRPr lang="en-US" dirty="0"/>
          </a:p>
          <a:p>
            <a:r>
              <a:rPr lang="en-US" dirty="0"/>
              <a:t>Despite his claim, only a small fraction of the total jobs created in the country were created in Wisconsin.</a:t>
            </a:r>
          </a:p>
        </p:txBody>
      </p:sp>
    </p:spTree>
    <p:extLst>
      <p:ext uri="{BB962C8B-B14F-4D97-AF65-F5344CB8AC3E}">
        <p14:creationId xmlns:p14="http://schemas.microsoft.com/office/powerpoint/2010/main" val="23296948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Lab</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65947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Wednesday 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5053-5859-4C13-8B6E-D9846C94D1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4FD0F5-73E8-42CD-8981-772CE95329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9333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Creating Variables</a:t>
            </a: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9781-4BEF-485C-B794-A5495462B390}"/>
              </a:ext>
            </a:extLst>
          </p:cNvPr>
          <p:cNvSpPr>
            <a:spLocks noGrp="1"/>
          </p:cNvSpPr>
          <p:nvPr>
            <p:ph type="title"/>
          </p:nvPr>
        </p:nvSpPr>
        <p:spPr/>
        <p:txBody>
          <a:bodyPr/>
          <a:lstStyle/>
          <a:p>
            <a:r>
              <a:rPr lang="en-US" dirty="0"/>
              <a:t>Index and Scales</a:t>
            </a:r>
          </a:p>
        </p:txBody>
      </p:sp>
      <p:sp>
        <p:nvSpPr>
          <p:cNvPr id="3" name="Content Placeholder 2">
            <a:extLst>
              <a:ext uri="{FF2B5EF4-FFF2-40B4-BE49-F238E27FC236}">
                <a16:creationId xmlns:a16="http://schemas.microsoft.com/office/drawing/2014/main" id="{889173A8-4674-4053-8019-42B253C5E39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406684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57DF-181A-4B3C-A7B6-6547EF6BFCD7}"/>
              </a:ext>
            </a:extLst>
          </p:cNvPr>
          <p:cNvSpPr>
            <a:spLocks noGrp="1"/>
          </p:cNvSpPr>
          <p:nvPr>
            <p:ph type="title"/>
          </p:nvPr>
        </p:nvSpPr>
        <p:spPr/>
        <p:txBody>
          <a:bodyPr/>
          <a:lstStyle/>
          <a:p>
            <a:r>
              <a:rPr lang="en-US" dirty="0"/>
              <a:t>Unit of Analysis</a:t>
            </a:r>
          </a:p>
        </p:txBody>
      </p:sp>
      <p:sp>
        <p:nvSpPr>
          <p:cNvPr id="3" name="Content Placeholder 2">
            <a:extLst>
              <a:ext uri="{FF2B5EF4-FFF2-40B4-BE49-F238E27FC236}">
                <a16:creationId xmlns:a16="http://schemas.microsoft.com/office/drawing/2014/main" id="{DA3290B1-90B1-4888-903F-EE2BA412B2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635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4570250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09800" y="1122363"/>
            <a:ext cx="7772400" cy="1959504"/>
          </a:xfrm>
        </p:spPr>
        <p:txBody>
          <a:bodyPr>
            <a:normAutofit/>
          </a:bodyPr>
          <a:lstStyle/>
          <a:p>
            <a:r>
              <a:rPr lang="en-GB" sz="3600" b="1" dirty="0"/>
              <a:t>Chapter 10 </a:t>
            </a:r>
          </a:p>
        </p:txBody>
      </p:sp>
      <p:sp>
        <p:nvSpPr>
          <p:cNvPr id="5" name="Content Placeholder 4"/>
          <p:cNvSpPr>
            <a:spLocks noGrp="1"/>
          </p:cNvSpPr>
          <p:nvPr>
            <p:ph type="subTitle" idx="1"/>
          </p:nvPr>
        </p:nvSpPr>
        <p:spPr/>
        <p:txBody>
          <a:bodyPr>
            <a:normAutofit/>
          </a:bodyPr>
          <a:lstStyle/>
          <a:p>
            <a:r>
              <a:rPr lang="en-GB" sz="3600" b="1" dirty="0"/>
              <a:t>Bivariate analysis</a:t>
            </a:r>
          </a:p>
        </p:txBody>
      </p:sp>
    </p:spTree>
    <p:extLst>
      <p:ext uri="{BB962C8B-B14F-4D97-AF65-F5344CB8AC3E}">
        <p14:creationId xmlns:p14="http://schemas.microsoft.com/office/powerpoint/2010/main" val="42075351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400" dirty="0"/>
              <a:t>Scope</a:t>
            </a:r>
          </a:p>
        </p:txBody>
      </p:sp>
      <p:sp>
        <p:nvSpPr>
          <p:cNvPr id="5" name="Content Placeholder 4"/>
          <p:cNvSpPr>
            <a:spLocks noGrp="1"/>
          </p:cNvSpPr>
          <p:nvPr>
            <p:ph idx="1"/>
          </p:nvPr>
        </p:nvSpPr>
        <p:spPr/>
        <p:txBody>
          <a:bodyPr/>
          <a:lstStyle/>
          <a:p>
            <a:r>
              <a:rPr lang="en-GB" dirty="0" err="1"/>
              <a:t>Crosstabulations</a:t>
            </a:r>
            <a:endParaRPr lang="en-GB" dirty="0"/>
          </a:p>
          <a:p>
            <a:r>
              <a:rPr lang="en-GB" dirty="0"/>
              <a:t>Measures of association</a:t>
            </a:r>
          </a:p>
          <a:p>
            <a:r>
              <a:rPr lang="en-GB" dirty="0"/>
              <a:t>Chi-squared analysis</a:t>
            </a:r>
          </a:p>
          <a:p>
            <a:r>
              <a:rPr lang="en-GB" dirty="0"/>
              <a:t>Correlation analysis</a:t>
            </a:r>
          </a:p>
          <a:p>
            <a:pPr marL="0" indent="0">
              <a:buNone/>
            </a:pPr>
            <a:endParaRPr lang="en-GB" dirty="0"/>
          </a:p>
          <a:p>
            <a:pPr marL="0" indent="0">
              <a:buNone/>
            </a:pPr>
            <a:endParaRPr lang="en-GB" dirty="0"/>
          </a:p>
          <a:p>
            <a:endParaRPr lang="en-GB" dirty="0"/>
          </a:p>
        </p:txBody>
      </p:sp>
      <p:sp>
        <p:nvSpPr>
          <p:cNvPr id="2" name="Slide Number Placeholder 1"/>
          <p:cNvSpPr>
            <a:spLocks noGrp="1"/>
          </p:cNvSpPr>
          <p:nvPr>
            <p:ph type="sldNum" sz="quarter" idx="12"/>
          </p:nvPr>
        </p:nvSpPr>
        <p:spPr/>
        <p:txBody>
          <a:bodyPr/>
          <a:lstStyle/>
          <a:p>
            <a:fld id="{C439CF85-8457-400C-A4F9-DC61A400AE11}" type="slidenum">
              <a:rPr lang="en-US" smtClean="0"/>
              <a:t>109</a:t>
            </a:fld>
            <a:endParaRPr lang="en-US"/>
          </a:p>
        </p:txBody>
      </p:sp>
    </p:spTree>
    <p:extLst>
      <p:ext uri="{BB962C8B-B14F-4D97-AF65-F5344CB8AC3E}">
        <p14:creationId xmlns:p14="http://schemas.microsoft.com/office/powerpoint/2010/main" val="2447349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4AA8-4310-4BB4-BD5A-00FC0B6ED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14FDA5-7AAF-4E3F-94E9-9D2F72F8C1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4A8B09-391E-4712-B911-3AFE41235B67}"/>
              </a:ext>
            </a:extLst>
          </p:cNvPr>
          <p:cNvPicPr>
            <a:picLocks noChangeAspect="1"/>
          </p:cNvPicPr>
          <p:nvPr/>
        </p:nvPicPr>
        <p:blipFill>
          <a:blip r:embed="rId2"/>
          <a:stretch>
            <a:fillRect/>
          </a:stretch>
        </p:blipFill>
        <p:spPr>
          <a:xfrm>
            <a:off x="381000" y="66675"/>
            <a:ext cx="11430000" cy="6724650"/>
          </a:xfrm>
          <a:prstGeom prst="rect">
            <a:avLst/>
          </a:prstGeom>
        </p:spPr>
      </p:pic>
    </p:spTree>
    <p:extLst>
      <p:ext uri="{BB962C8B-B14F-4D97-AF65-F5344CB8AC3E}">
        <p14:creationId xmlns:p14="http://schemas.microsoft.com/office/powerpoint/2010/main" val="341020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Crosstabulations</a:t>
            </a:r>
            <a:endParaRPr lang="en-GB" dirty="0"/>
          </a:p>
        </p:txBody>
      </p:sp>
      <p:sp>
        <p:nvSpPr>
          <p:cNvPr id="5" name="Content Placeholder 4"/>
          <p:cNvSpPr>
            <a:spLocks noGrp="1"/>
          </p:cNvSpPr>
          <p:nvPr>
            <p:ph idx="1"/>
          </p:nvPr>
        </p:nvSpPr>
        <p:spPr>
          <a:xfrm>
            <a:off x="2152650" y="2178121"/>
            <a:ext cx="7886700" cy="4459747"/>
          </a:xfrm>
        </p:spPr>
        <p:txBody>
          <a:bodyPr>
            <a:normAutofit/>
          </a:bodyPr>
          <a:lstStyle/>
          <a:p>
            <a:pPr marL="228600" lvl="1" indent="-225425">
              <a:buFont typeface="Arial" panose="020B0604020202020204" pitchFamily="34" charset="0"/>
              <a:buChar char="•"/>
            </a:pPr>
            <a:r>
              <a:rPr lang="en-GB" dirty="0"/>
              <a:t>Frequency distributions of two variables with one specified as the outcome variable and one as the predictor variable</a:t>
            </a:r>
          </a:p>
          <a:p>
            <a:pPr marL="228600" lvl="1" indent="-225425">
              <a:buFont typeface="Arial" panose="020B0604020202020204" pitchFamily="34" charset="0"/>
              <a:buChar char="•"/>
            </a:pPr>
            <a:r>
              <a:rPr lang="en-GB" dirty="0"/>
              <a:t>Prefer to use only with nominal- and/or ordinal-level variables</a:t>
            </a:r>
          </a:p>
          <a:p>
            <a:pPr marL="228600" lvl="1" indent="-225425">
              <a:buFont typeface="Arial" panose="020B0604020202020204" pitchFamily="34" charset="0"/>
              <a:buChar char="•"/>
            </a:pPr>
            <a:r>
              <a:rPr lang="en-GB" dirty="0"/>
              <a:t>Table cells provide number of observations at specific values of the two variables</a:t>
            </a:r>
          </a:p>
          <a:p>
            <a:pPr marL="228600" lvl="1" indent="-225425">
              <a:buFont typeface="Arial" panose="020B0604020202020204" pitchFamily="34" charset="0"/>
              <a:buChar char="•"/>
            </a:pPr>
            <a:r>
              <a:rPr lang="en-GB" dirty="0"/>
              <a:t>Typically include column percentages as well</a:t>
            </a:r>
          </a:p>
          <a:p>
            <a:pPr marL="228600" lvl="1" indent="-225425">
              <a:buFont typeface="Arial" panose="020B0604020202020204" pitchFamily="34" charset="0"/>
              <a:buChar char="•"/>
            </a:pPr>
            <a:r>
              <a:rPr lang="en-GB" dirty="0"/>
              <a:t>From R:</a:t>
            </a:r>
          </a:p>
          <a:p>
            <a:pPr lvl="1"/>
            <a:endParaRPr lang="en-GB" dirty="0"/>
          </a:p>
          <a:p>
            <a:pPr marL="457200" lvl="1" indent="0">
              <a:buNone/>
            </a:pPr>
            <a:r>
              <a:rPr lang="en-GB" dirty="0"/>
              <a:t>		</a:t>
            </a:r>
          </a:p>
          <a:p>
            <a:pPr marL="0" indent="0">
              <a:buNone/>
            </a:pPr>
            <a:r>
              <a:rPr lang="en-GB"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0" y="4801447"/>
            <a:ext cx="3429000" cy="1836420"/>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110</a:t>
            </a:fld>
            <a:endParaRPr lang="en-US"/>
          </a:p>
        </p:txBody>
      </p:sp>
    </p:spTree>
    <p:extLst>
      <p:ext uri="{BB962C8B-B14F-4D97-AF65-F5344CB8AC3E}">
        <p14:creationId xmlns:p14="http://schemas.microsoft.com/office/powerpoint/2010/main" val="32266514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a:xfrm>
            <a:off x="2152650" y="2178121"/>
            <a:ext cx="8176683" cy="4476679"/>
          </a:xfrm>
        </p:spPr>
        <p:txBody>
          <a:bodyPr>
            <a:noAutofit/>
          </a:bodyPr>
          <a:lstStyle/>
          <a:p>
            <a:r>
              <a:rPr lang="en-GB" dirty="0"/>
              <a:t>Provides a specific measure of the strength and direction (sometimes) of a relationship between two variables</a:t>
            </a:r>
          </a:p>
          <a:p>
            <a:r>
              <a:rPr lang="en-GB" dirty="0"/>
              <a:t>For ordinal variables, the measures range from – 1 to 1:</a:t>
            </a:r>
          </a:p>
          <a:p>
            <a:pPr lvl="1"/>
            <a:r>
              <a:rPr lang="en-GB" dirty="0"/>
              <a:t>The sign tells whether it is a positive or negative relationship</a:t>
            </a:r>
          </a:p>
          <a:p>
            <a:pPr lvl="1"/>
            <a:r>
              <a:rPr lang="en-GB" dirty="0"/>
              <a:t>The number tells the strength of the relationship</a:t>
            </a:r>
          </a:p>
          <a:p>
            <a:pPr lvl="2"/>
            <a:r>
              <a:rPr lang="en-GB" dirty="0"/>
              <a:t>Rule-of-thumb:</a:t>
            </a:r>
          </a:p>
          <a:p>
            <a:pPr lvl="3"/>
            <a:r>
              <a:rPr lang="en-GB" dirty="0"/>
              <a:t>0 – no association</a:t>
            </a:r>
          </a:p>
          <a:p>
            <a:pPr lvl="3"/>
            <a:r>
              <a:rPr lang="en-GB" dirty="0"/>
              <a:t>.01–.3 – weak association</a:t>
            </a:r>
          </a:p>
          <a:p>
            <a:pPr lvl="3"/>
            <a:r>
              <a:rPr lang="en-GB" dirty="0"/>
              <a:t>.31–.69 – moderate association</a:t>
            </a:r>
          </a:p>
          <a:p>
            <a:pPr lvl="3"/>
            <a:r>
              <a:rPr lang="en-GB" dirty="0"/>
              <a:t>.70–.99 – strong association</a:t>
            </a:r>
          </a:p>
          <a:p>
            <a:pPr lvl="3"/>
            <a:r>
              <a:rPr lang="en-GB" dirty="0"/>
              <a:t>1 – perfect association	</a:t>
            </a:r>
          </a:p>
        </p:txBody>
      </p:sp>
      <p:sp>
        <p:nvSpPr>
          <p:cNvPr id="2" name="Slide Number Placeholder 1"/>
          <p:cNvSpPr>
            <a:spLocks noGrp="1"/>
          </p:cNvSpPr>
          <p:nvPr>
            <p:ph type="sldNum" sz="quarter" idx="12"/>
          </p:nvPr>
        </p:nvSpPr>
        <p:spPr/>
        <p:txBody>
          <a:bodyPr/>
          <a:lstStyle/>
          <a:p>
            <a:fld id="{C439CF85-8457-400C-A4F9-DC61A400AE11}" type="slidenum">
              <a:rPr lang="en-US" smtClean="0"/>
              <a:t>111</a:t>
            </a:fld>
            <a:endParaRPr lang="en-US"/>
          </a:p>
        </p:txBody>
      </p:sp>
    </p:spTree>
    <p:extLst>
      <p:ext uri="{BB962C8B-B14F-4D97-AF65-F5344CB8AC3E}">
        <p14:creationId xmlns:p14="http://schemas.microsoft.com/office/powerpoint/2010/main" val="34569287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a:xfrm>
            <a:off x="2152649" y="2178121"/>
            <a:ext cx="8354484" cy="4152952"/>
          </a:xfrm>
        </p:spPr>
        <p:txBody>
          <a:bodyPr>
            <a:noAutofit/>
          </a:bodyPr>
          <a:lstStyle/>
          <a:p>
            <a:pPr lvl="1"/>
            <a:r>
              <a:rPr lang="en-GB" dirty="0"/>
              <a:t>When equal number of columns and rows use – Kendall’s tau-b</a:t>
            </a:r>
          </a:p>
          <a:p>
            <a:pPr lvl="1"/>
            <a:r>
              <a:rPr lang="en-GB" dirty="0"/>
              <a:t>When unequal number of columns and rows use – Goodman &amp; Kruskal’s gamma</a:t>
            </a:r>
          </a:p>
        </p:txBody>
      </p:sp>
      <p:sp>
        <p:nvSpPr>
          <p:cNvPr id="2" name="Slide Number Placeholder 1"/>
          <p:cNvSpPr>
            <a:spLocks noGrp="1"/>
          </p:cNvSpPr>
          <p:nvPr>
            <p:ph type="sldNum" sz="quarter" idx="12"/>
          </p:nvPr>
        </p:nvSpPr>
        <p:spPr/>
        <p:txBody>
          <a:bodyPr/>
          <a:lstStyle/>
          <a:p>
            <a:fld id="{C439CF85-8457-400C-A4F9-DC61A400AE11}" type="slidenum">
              <a:rPr lang="en-US" smtClean="0"/>
              <a:t>112</a:t>
            </a:fld>
            <a:endParaRPr lang="en-US"/>
          </a:p>
        </p:txBody>
      </p:sp>
    </p:spTree>
    <p:extLst>
      <p:ext uri="{BB962C8B-B14F-4D97-AF65-F5344CB8AC3E}">
        <p14:creationId xmlns:p14="http://schemas.microsoft.com/office/powerpoint/2010/main" val="243114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p:txBody>
          <a:bodyPr>
            <a:noAutofit/>
          </a:bodyPr>
          <a:lstStyle/>
          <a:p>
            <a:r>
              <a:rPr lang="en-GB" dirty="0"/>
              <a:t>If have at least one nominal variable, then need to use different measures</a:t>
            </a:r>
          </a:p>
          <a:p>
            <a:r>
              <a:rPr lang="en-GB" dirty="0"/>
              <a:t>The measures range from 0 to 1:</a:t>
            </a:r>
          </a:p>
          <a:p>
            <a:pPr lvl="1"/>
            <a:r>
              <a:rPr lang="en-GB" dirty="0"/>
              <a:t>Have no sign b/c cannot talk about positive or negative associations with nominal variables</a:t>
            </a:r>
          </a:p>
          <a:p>
            <a:pPr lvl="1"/>
            <a:r>
              <a:rPr lang="en-GB" dirty="0"/>
              <a:t>The number tells the strength of the relationship</a:t>
            </a:r>
          </a:p>
          <a:p>
            <a:pPr lvl="2"/>
            <a:r>
              <a:rPr lang="en-GB" dirty="0"/>
              <a:t>Rule-of-thumb:</a:t>
            </a:r>
          </a:p>
          <a:p>
            <a:pPr lvl="3"/>
            <a:r>
              <a:rPr lang="en-GB" dirty="0"/>
              <a:t>0 – no association</a:t>
            </a:r>
          </a:p>
          <a:p>
            <a:pPr lvl="3"/>
            <a:r>
              <a:rPr lang="en-GB" dirty="0"/>
              <a:t>.01–.3 – weak association</a:t>
            </a:r>
          </a:p>
        </p:txBody>
      </p:sp>
      <p:sp>
        <p:nvSpPr>
          <p:cNvPr id="2" name="Slide Number Placeholder 1"/>
          <p:cNvSpPr>
            <a:spLocks noGrp="1"/>
          </p:cNvSpPr>
          <p:nvPr>
            <p:ph type="sldNum" sz="quarter" idx="12"/>
          </p:nvPr>
        </p:nvSpPr>
        <p:spPr/>
        <p:txBody>
          <a:bodyPr/>
          <a:lstStyle/>
          <a:p>
            <a:fld id="{C439CF85-8457-400C-A4F9-DC61A400AE11}" type="slidenum">
              <a:rPr lang="en-US" smtClean="0"/>
              <a:t>113</a:t>
            </a:fld>
            <a:endParaRPr lang="en-US"/>
          </a:p>
        </p:txBody>
      </p:sp>
    </p:spTree>
    <p:extLst>
      <p:ext uri="{BB962C8B-B14F-4D97-AF65-F5344CB8AC3E}">
        <p14:creationId xmlns:p14="http://schemas.microsoft.com/office/powerpoint/2010/main" val="655448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p:txBody>
          <a:bodyPr>
            <a:noAutofit/>
          </a:bodyPr>
          <a:lstStyle/>
          <a:p>
            <a:pPr lvl="3"/>
            <a:r>
              <a:rPr lang="en-GB" dirty="0"/>
              <a:t>.31–.69 – moderate association</a:t>
            </a:r>
          </a:p>
          <a:p>
            <a:pPr lvl="3"/>
            <a:r>
              <a:rPr lang="en-GB" dirty="0"/>
              <a:t>.70–.99 – strong association</a:t>
            </a:r>
          </a:p>
          <a:p>
            <a:pPr lvl="3"/>
            <a:r>
              <a:rPr lang="en-GB" dirty="0"/>
              <a:t>1 – perfect association</a:t>
            </a:r>
          </a:p>
          <a:p>
            <a:pPr lvl="1"/>
            <a:r>
              <a:rPr lang="en-GB" dirty="0"/>
              <a:t>Can use Cramer’s V </a:t>
            </a:r>
          </a:p>
        </p:txBody>
      </p:sp>
      <p:sp>
        <p:nvSpPr>
          <p:cNvPr id="2" name="Slide Number Placeholder 1"/>
          <p:cNvSpPr>
            <a:spLocks noGrp="1"/>
          </p:cNvSpPr>
          <p:nvPr>
            <p:ph type="sldNum" sz="quarter" idx="12"/>
          </p:nvPr>
        </p:nvSpPr>
        <p:spPr/>
        <p:txBody>
          <a:bodyPr/>
          <a:lstStyle/>
          <a:p>
            <a:fld id="{C439CF85-8457-400C-A4F9-DC61A400AE11}" type="slidenum">
              <a:rPr lang="en-US" smtClean="0"/>
              <a:t>114</a:t>
            </a:fld>
            <a:endParaRPr lang="en-US"/>
          </a:p>
        </p:txBody>
      </p:sp>
    </p:spTree>
    <p:extLst>
      <p:ext uri="{BB962C8B-B14F-4D97-AF65-F5344CB8AC3E}">
        <p14:creationId xmlns:p14="http://schemas.microsoft.com/office/powerpoint/2010/main" val="30345832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Chi-squared analysis</a:t>
            </a:r>
          </a:p>
        </p:txBody>
      </p:sp>
      <p:sp>
        <p:nvSpPr>
          <p:cNvPr id="5" name="Content Placeholder 4"/>
          <p:cNvSpPr>
            <a:spLocks noGrp="1"/>
          </p:cNvSpPr>
          <p:nvPr>
            <p:ph idx="1"/>
          </p:nvPr>
        </p:nvSpPr>
        <p:spPr/>
        <p:txBody>
          <a:bodyPr/>
          <a:lstStyle/>
          <a:p>
            <a:r>
              <a:rPr lang="en-GB" dirty="0"/>
              <a:t>A statistical significance test commonly used in bivariate analysis; particularly with crosstabs</a:t>
            </a:r>
          </a:p>
          <a:p>
            <a:r>
              <a:rPr lang="en-GB" dirty="0"/>
              <a:t>Tests how different our bivariate relationship is from a hypothetical no relationship</a:t>
            </a:r>
          </a:p>
          <a:p>
            <a:r>
              <a:rPr lang="en-GB" dirty="0"/>
              <a:t>If the </a:t>
            </a:r>
            <a:r>
              <a:rPr lang="en-GB" i="1" dirty="0"/>
              <a:t>p</a:t>
            </a:r>
            <a:r>
              <a:rPr lang="en-GB" dirty="0"/>
              <a:t>-value is equal to or below .05, then the bivariate relationship is statistically significant</a:t>
            </a:r>
          </a:p>
          <a:p>
            <a:r>
              <a:rPr lang="en-GB" dirty="0"/>
              <a:t>If the </a:t>
            </a:r>
            <a:r>
              <a:rPr lang="en-GB" i="1" dirty="0"/>
              <a:t>p</a:t>
            </a:r>
            <a:r>
              <a:rPr lang="en-GB" dirty="0"/>
              <a:t>-value is above .05, then the bivariate relationship is NOT statistically significant</a:t>
            </a:r>
          </a:p>
        </p:txBody>
      </p:sp>
      <p:sp>
        <p:nvSpPr>
          <p:cNvPr id="2" name="Slide Number Placeholder 1"/>
          <p:cNvSpPr>
            <a:spLocks noGrp="1"/>
          </p:cNvSpPr>
          <p:nvPr>
            <p:ph type="sldNum" sz="quarter" idx="12"/>
          </p:nvPr>
        </p:nvSpPr>
        <p:spPr/>
        <p:txBody>
          <a:bodyPr/>
          <a:lstStyle/>
          <a:p>
            <a:fld id="{C439CF85-8457-400C-A4F9-DC61A400AE11}" type="slidenum">
              <a:rPr lang="en-US" smtClean="0"/>
              <a:t>115</a:t>
            </a:fld>
            <a:endParaRPr lang="en-US"/>
          </a:p>
        </p:txBody>
      </p:sp>
    </p:spTree>
    <p:extLst>
      <p:ext uri="{BB962C8B-B14F-4D97-AF65-F5344CB8AC3E}">
        <p14:creationId xmlns:p14="http://schemas.microsoft.com/office/powerpoint/2010/main" val="8785632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Chi-squared analysis</a:t>
            </a:r>
          </a:p>
        </p:txBody>
      </p:sp>
      <p:sp>
        <p:nvSpPr>
          <p:cNvPr id="5" name="Content Placeholder 4"/>
          <p:cNvSpPr>
            <a:spLocks noGrp="1"/>
          </p:cNvSpPr>
          <p:nvPr>
            <p:ph idx="1"/>
          </p:nvPr>
        </p:nvSpPr>
        <p:spPr/>
        <p:txBody>
          <a:bodyPr/>
          <a:lstStyle/>
          <a:p>
            <a:r>
              <a:rPr lang="en-GB" dirty="0"/>
              <a:t>Chi-squared does not tell us whether we have the “right” relationship</a:t>
            </a:r>
          </a:p>
          <a:p>
            <a:r>
              <a:rPr lang="en-GB" dirty="0"/>
              <a:t>Does not control for other variables</a:t>
            </a:r>
          </a:p>
          <a:p>
            <a:r>
              <a:rPr lang="en-GB" dirty="0"/>
              <a:t>Test statistic is inflated by sample size</a:t>
            </a:r>
          </a:p>
          <a:p>
            <a:r>
              <a:rPr lang="en-GB" dirty="0"/>
              <a:t>Usefulness is in combination with measures of association and substantive discussion of crosstabs column percentages</a:t>
            </a:r>
          </a:p>
        </p:txBody>
      </p:sp>
      <p:sp>
        <p:nvSpPr>
          <p:cNvPr id="2" name="Slide Number Placeholder 1"/>
          <p:cNvSpPr>
            <a:spLocks noGrp="1"/>
          </p:cNvSpPr>
          <p:nvPr>
            <p:ph type="sldNum" sz="quarter" idx="12"/>
          </p:nvPr>
        </p:nvSpPr>
        <p:spPr/>
        <p:txBody>
          <a:bodyPr/>
          <a:lstStyle/>
          <a:p>
            <a:fld id="{C439CF85-8457-400C-A4F9-DC61A400AE11}" type="slidenum">
              <a:rPr lang="en-US" smtClean="0"/>
              <a:t>116</a:t>
            </a:fld>
            <a:endParaRPr lang="en-US"/>
          </a:p>
        </p:txBody>
      </p:sp>
    </p:spTree>
    <p:extLst>
      <p:ext uri="{BB962C8B-B14F-4D97-AF65-F5344CB8AC3E}">
        <p14:creationId xmlns:p14="http://schemas.microsoft.com/office/powerpoint/2010/main" val="34595319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a:t>
            </a:r>
          </a:p>
        </p:txBody>
      </p:sp>
      <p:sp>
        <p:nvSpPr>
          <p:cNvPr id="5" name="Content Placeholder 4"/>
          <p:cNvSpPr>
            <a:spLocks noGrp="1"/>
          </p:cNvSpPr>
          <p:nvPr>
            <p:ph idx="1"/>
          </p:nvPr>
        </p:nvSpPr>
        <p:spPr/>
        <p:txBody>
          <a:bodyPr/>
          <a:lstStyle/>
          <a:p>
            <a:r>
              <a:rPr lang="en-GB" dirty="0"/>
              <a:t>Traditionally used as a measure of association between two interval- and/or ratio-level variables</a:t>
            </a:r>
          </a:p>
          <a:p>
            <a:r>
              <a:rPr lang="en-GB" dirty="0"/>
              <a:t>Correlation does not imply causation</a:t>
            </a:r>
          </a:p>
          <a:p>
            <a:r>
              <a:rPr lang="en-GB" dirty="0"/>
              <a:t>Most common is Pearson’s correlation:</a:t>
            </a:r>
          </a:p>
          <a:p>
            <a:pPr lvl="1"/>
            <a:r>
              <a:rPr lang="en-GB" dirty="0"/>
              <a:t>Assumes a linear relationship between two variables</a:t>
            </a:r>
          </a:p>
          <a:p>
            <a:pPr lvl="1"/>
            <a:r>
              <a:rPr lang="en-GB" dirty="0"/>
              <a:t>The correlation coefficient </a:t>
            </a:r>
            <a:r>
              <a:rPr lang="en-GB" i="1" dirty="0"/>
              <a:t>r</a:t>
            </a:r>
            <a:r>
              <a:rPr lang="en-GB" dirty="0"/>
              <a:t> is bounded between –1 and 1; interpret the same as the ordinal variable measures of association</a:t>
            </a:r>
          </a:p>
          <a:p>
            <a:pPr lvl="1"/>
            <a:r>
              <a:rPr lang="en-GB" i="1" dirty="0"/>
              <a:t>r</a:t>
            </a:r>
            <a:r>
              <a:rPr lang="en-GB" dirty="0"/>
              <a:t> times </a:t>
            </a:r>
            <a:r>
              <a:rPr lang="en-GB" i="1" dirty="0"/>
              <a:t>r</a:t>
            </a:r>
            <a:r>
              <a:rPr lang="en-GB" dirty="0"/>
              <a:t> is called the coefficient of determination and provides the amount of variance explained in the outcome variable from the predictor variable</a:t>
            </a:r>
          </a:p>
        </p:txBody>
      </p:sp>
      <p:sp>
        <p:nvSpPr>
          <p:cNvPr id="2" name="Slide Number Placeholder 1"/>
          <p:cNvSpPr>
            <a:spLocks noGrp="1"/>
          </p:cNvSpPr>
          <p:nvPr>
            <p:ph type="sldNum" sz="quarter" idx="12"/>
          </p:nvPr>
        </p:nvSpPr>
        <p:spPr/>
        <p:txBody>
          <a:bodyPr/>
          <a:lstStyle/>
          <a:p>
            <a:fld id="{C439CF85-8457-400C-A4F9-DC61A400AE11}" type="slidenum">
              <a:rPr lang="en-US" smtClean="0"/>
              <a:t>117</a:t>
            </a:fld>
            <a:endParaRPr lang="en-US"/>
          </a:p>
        </p:txBody>
      </p:sp>
    </p:spTree>
    <p:extLst>
      <p:ext uri="{BB962C8B-B14F-4D97-AF65-F5344CB8AC3E}">
        <p14:creationId xmlns:p14="http://schemas.microsoft.com/office/powerpoint/2010/main" val="27576747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 examples</a:t>
            </a:r>
          </a:p>
        </p:txBody>
      </p:sp>
      <p:sp>
        <p:nvSpPr>
          <p:cNvPr id="5" name="Content Placeholder 4"/>
          <p:cNvSpPr>
            <a:spLocks noGrp="1"/>
          </p:cNvSpPr>
          <p:nvPr>
            <p:ph idx="1"/>
          </p:nvPr>
        </p:nvSpPr>
        <p:spPr>
          <a:xfrm>
            <a:off x="1981200" y="1808794"/>
            <a:ext cx="8229600" cy="4210407"/>
          </a:xfrm>
        </p:spPr>
        <p:txBody>
          <a:bodyPr/>
          <a:lstStyle/>
          <a:p>
            <a:pPr marL="0" indent="0">
              <a:buNone/>
            </a:pPr>
            <a:endParaRPr lang="en-GB" sz="2200" dirty="0"/>
          </a:p>
          <a:p>
            <a:endParaRPr lang="en-GB" sz="2200" dirty="0"/>
          </a:p>
          <a:p>
            <a:pPr marL="3175" lvl="1" indent="0">
              <a:buNone/>
            </a:pPr>
            <a:endParaRPr lang="en-GB" dirty="0"/>
          </a:p>
          <a:p>
            <a:pPr marL="746125" lvl="2" indent="-342900"/>
            <a:endParaRPr lang="en-GB" dirty="0"/>
          </a:p>
          <a:p>
            <a:pPr lvl="1"/>
            <a:endParaRPr lang="en-GB" dirty="0"/>
          </a:p>
          <a:p>
            <a:pPr marL="457200" lvl="1" indent="0">
              <a:buNone/>
            </a:pPr>
            <a:r>
              <a:rPr lang="en-GB" dirty="0"/>
              <a:t>		</a:t>
            </a:r>
          </a:p>
          <a:p>
            <a:pPr marL="0" indent="0">
              <a:buNone/>
            </a:pPr>
            <a:r>
              <a:rPr lang="en-GB" dirty="0"/>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701" y="1808794"/>
            <a:ext cx="6583680" cy="4417437"/>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118</a:t>
            </a:fld>
            <a:endParaRPr lang="en-US"/>
          </a:p>
        </p:txBody>
      </p:sp>
    </p:spTree>
    <p:extLst>
      <p:ext uri="{BB962C8B-B14F-4D97-AF65-F5344CB8AC3E}">
        <p14:creationId xmlns:p14="http://schemas.microsoft.com/office/powerpoint/2010/main" val="2937034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 examples</a:t>
            </a:r>
          </a:p>
        </p:txBody>
      </p:sp>
      <p:sp>
        <p:nvSpPr>
          <p:cNvPr id="5" name="Content Placeholder 4"/>
          <p:cNvSpPr>
            <a:spLocks noGrp="1"/>
          </p:cNvSpPr>
          <p:nvPr>
            <p:ph idx="1"/>
          </p:nvPr>
        </p:nvSpPr>
        <p:spPr>
          <a:xfrm>
            <a:off x="1981200" y="1808794"/>
            <a:ext cx="8229600" cy="4210407"/>
          </a:xfrm>
        </p:spPr>
        <p:txBody>
          <a:bodyPr/>
          <a:lstStyle/>
          <a:p>
            <a:pPr marL="0" indent="0">
              <a:buNone/>
            </a:pPr>
            <a:endParaRPr lang="en-GB" sz="2200" dirty="0"/>
          </a:p>
          <a:p>
            <a:endParaRPr lang="en-GB" sz="2200" dirty="0"/>
          </a:p>
          <a:p>
            <a:pPr marL="3175" lvl="1" indent="0">
              <a:buNone/>
            </a:pPr>
            <a:endParaRPr lang="en-GB" dirty="0"/>
          </a:p>
          <a:p>
            <a:pPr marL="746125" lvl="2" indent="-342900"/>
            <a:endParaRPr lang="en-GB" dirty="0"/>
          </a:p>
          <a:p>
            <a:pPr lvl="1"/>
            <a:endParaRPr lang="en-GB" dirty="0"/>
          </a:p>
          <a:p>
            <a:pPr marL="457200" lvl="1" indent="0">
              <a:buNone/>
            </a:pPr>
            <a:r>
              <a:rPr lang="en-GB" dirty="0"/>
              <a:t>		</a:t>
            </a:r>
          </a:p>
          <a:p>
            <a:pPr marL="0" indent="0">
              <a:buNone/>
            </a:pPr>
            <a:r>
              <a:rPr lang="en-GB"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067" y="2091378"/>
            <a:ext cx="6129866" cy="4282698"/>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119</a:t>
            </a:fld>
            <a:endParaRPr lang="en-US"/>
          </a:p>
        </p:txBody>
      </p:sp>
    </p:spTree>
    <p:extLst>
      <p:ext uri="{BB962C8B-B14F-4D97-AF65-F5344CB8AC3E}">
        <p14:creationId xmlns:p14="http://schemas.microsoft.com/office/powerpoint/2010/main" val="2453167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r>
              <a:rPr lang="en-US" dirty="0"/>
              <a:t>Measurements Matter</a:t>
            </a:r>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sz="2800" dirty="0"/>
              <a:t>A city reports that one specific street recycles 2.2 times as much as any other street.</a:t>
            </a:r>
          </a:p>
          <a:p>
            <a:pPr lvl="1">
              <a:spcBef>
                <a:spcPts val="0"/>
              </a:spcBef>
              <a:spcAft>
                <a:spcPts val="0"/>
              </a:spcAft>
            </a:pPr>
            <a:r>
              <a:rPr lang="en-US" sz="2400" dirty="0"/>
              <a:t>Are the streets the same length?</a:t>
            </a:r>
          </a:p>
          <a:p>
            <a:pPr lvl="1">
              <a:spcBef>
                <a:spcPts val="0"/>
              </a:spcBef>
              <a:spcAft>
                <a:spcPts val="0"/>
              </a:spcAft>
            </a:pPr>
            <a:r>
              <a:rPr lang="en-US" sz="2400" dirty="0"/>
              <a:t>Do equal numbers of people live on the streets?</a:t>
            </a:r>
          </a:p>
          <a:p>
            <a:pPr>
              <a:spcBef>
                <a:spcPts val="0"/>
              </a:spcBef>
              <a:spcAft>
                <a:spcPts val="0"/>
              </a:spcAft>
            </a:pPr>
            <a:endParaRPr lang="en-US" sz="2800" dirty="0"/>
          </a:p>
          <a:p>
            <a:pPr>
              <a:spcBef>
                <a:spcPts val="0"/>
              </a:spcBef>
              <a:spcAft>
                <a:spcPts val="0"/>
              </a:spcAft>
            </a:pPr>
            <a:endParaRPr lang="en-US" sz="2800" dirty="0"/>
          </a:p>
          <a:p>
            <a:pPr>
              <a:spcBef>
                <a:spcPts val="0"/>
              </a:spcBef>
              <a:spcAft>
                <a:spcPts val="0"/>
              </a:spcAft>
            </a:pPr>
            <a:r>
              <a:rPr lang="en-US" sz="2800" dirty="0"/>
              <a:t>Alternatives:</a:t>
            </a:r>
          </a:p>
          <a:p>
            <a:pPr lvl="1">
              <a:spcBef>
                <a:spcPts val="0"/>
              </a:spcBef>
              <a:spcAft>
                <a:spcPts val="0"/>
              </a:spcAft>
            </a:pPr>
            <a:r>
              <a:rPr lang="en-US" sz="2400" dirty="0"/>
              <a:t>Recycling amount per living unit</a:t>
            </a:r>
          </a:p>
          <a:p>
            <a:pPr lvl="1">
              <a:spcBef>
                <a:spcPts val="0"/>
              </a:spcBef>
              <a:spcAft>
                <a:spcPts val="0"/>
              </a:spcAft>
            </a:pPr>
            <a:r>
              <a:rPr lang="en-US" sz="2400" dirty="0"/>
              <a:t>recycling amount per person</a:t>
            </a:r>
          </a:p>
          <a:p>
            <a:pPr lvl="1">
              <a:spcBef>
                <a:spcPts val="0"/>
              </a:spcBef>
              <a:spcAft>
                <a:spcPts val="0"/>
              </a:spcAft>
            </a:pPr>
            <a:r>
              <a:rPr lang="en-US" sz="2400" dirty="0"/>
              <a:t>Compare it to the amount of trash</a:t>
            </a:r>
          </a:p>
          <a:p>
            <a:pPr>
              <a:spcBef>
                <a:spcPts val="0"/>
              </a:spcBef>
              <a:spcAft>
                <a:spcPts val="0"/>
              </a:spcAft>
            </a:pPr>
            <a:endParaRPr lang="en-US" sz="1800" dirty="0"/>
          </a:p>
        </p:txBody>
      </p:sp>
    </p:spTree>
    <p:extLst>
      <p:ext uri="{BB962C8B-B14F-4D97-AF65-F5344CB8AC3E}">
        <p14:creationId xmlns:p14="http://schemas.microsoft.com/office/powerpoint/2010/main" val="20447365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a:t>
            </a:r>
          </a:p>
        </p:txBody>
      </p:sp>
      <p:sp>
        <p:nvSpPr>
          <p:cNvPr id="5" name="Content Placeholder 4"/>
          <p:cNvSpPr>
            <a:spLocks noGrp="1"/>
          </p:cNvSpPr>
          <p:nvPr>
            <p:ph idx="1"/>
          </p:nvPr>
        </p:nvSpPr>
        <p:spPr>
          <a:xfrm>
            <a:off x="1981200" y="2122067"/>
            <a:ext cx="8229600" cy="4210407"/>
          </a:xfrm>
        </p:spPr>
        <p:txBody>
          <a:bodyPr>
            <a:normAutofit/>
          </a:bodyPr>
          <a:lstStyle/>
          <a:p>
            <a:pPr marL="400050"/>
            <a:r>
              <a:rPr lang="en-GB" dirty="0"/>
              <a:t>Other correlation techniques do not assume a linear relationship</a:t>
            </a:r>
          </a:p>
          <a:p>
            <a:pPr marL="400050"/>
            <a:r>
              <a:rPr lang="en-GB" dirty="0"/>
              <a:t>For example, Spearman’s correlation:</a:t>
            </a:r>
          </a:p>
          <a:p>
            <a:pPr marL="800100" lvl="1"/>
            <a:r>
              <a:rPr lang="en-GB" dirty="0"/>
              <a:t>Only considers whether relationship is increasing or decreasing monotonically</a:t>
            </a:r>
          </a:p>
          <a:p>
            <a:pPr marL="800100" lvl="1"/>
            <a:r>
              <a:rPr lang="en-GB" dirty="0"/>
              <a:t>Can also use ordinal-level variables</a:t>
            </a:r>
          </a:p>
          <a:p>
            <a:pPr marL="800100" lvl="1"/>
            <a:r>
              <a:rPr lang="en-GB" dirty="0"/>
              <a:t>Coefficient is ‘rho’ and is bounded between –1 and 1; and interpreted the same as past measures</a:t>
            </a:r>
          </a:p>
        </p:txBody>
      </p:sp>
      <p:sp>
        <p:nvSpPr>
          <p:cNvPr id="2" name="Slide Number Placeholder 1"/>
          <p:cNvSpPr>
            <a:spLocks noGrp="1"/>
          </p:cNvSpPr>
          <p:nvPr>
            <p:ph type="sldNum" sz="quarter" idx="12"/>
          </p:nvPr>
        </p:nvSpPr>
        <p:spPr/>
        <p:txBody>
          <a:bodyPr/>
          <a:lstStyle/>
          <a:p>
            <a:fld id="{C439CF85-8457-400C-A4F9-DC61A400AE11}" type="slidenum">
              <a:rPr lang="en-US" smtClean="0"/>
              <a:t>120</a:t>
            </a:fld>
            <a:endParaRPr lang="en-US"/>
          </a:p>
        </p:txBody>
      </p:sp>
    </p:spTree>
    <p:extLst>
      <p:ext uri="{BB962C8B-B14F-4D97-AF65-F5344CB8AC3E}">
        <p14:creationId xmlns:p14="http://schemas.microsoft.com/office/powerpoint/2010/main" val="4647715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CFE7-3877-4987-8762-C03521CDA478}"/>
              </a:ext>
            </a:extLst>
          </p:cNvPr>
          <p:cNvSpPr>
            <a:spLocks noGrp="1"/>
          </p:cNvSpPr>
          <p:nvPr>
            <p:ph type="title"/>
          </p:nvPr>
        </p:nvSpPr>
        <p:spPr/>
        <p:txBody>
          <a:bodyPr/>
          <a:lstStyle/>
          <a:p>
            <a:r>
              <a:rPr lang="en-US" dirty="0"/>
              <a:t>How This Thing Changes with That Thing</a:t>
            </a:r>
          </a:p>
        </p:txBody>
      </p:sp>
      <p:sp>
        <p:nvSpPr>
          <p:cNvPr id="3" name="Content Placeholder 2">
            <a:extLst>
              <a:ext uri="{FF2B5EF4-FFF2-40B4-BE49-F238E27FC236}">
                <a16:creationId xmlns:a16="http://schemas.microsoft.com/office/drawing/2014/main" id="{FF1F355D-9927-44BF-9E3C-809EFBA5A84E}"/>
              </a:ext>
            </a:extLst>
          </p:cNvPr>
          <p:cNvSpPr>
            <a:spLocks noGrp="1"/>
          </p:cNvSpPr>
          <p:nvPr>
            <p:ph idx="1"/>
          </p:nvPr>
        </p:nvSpPr>
        <p:spPr/>
        <p:txBody>
          <a:bodyPr/>
          <a:lstStyle/>
          <a:p>
            <a:r>
              <a:rPr lang="en-US" dirty="0"/>
              <a:t>Every time we adjust one thing, another thing changes.</a:t>
            </a:r>
          </a:p>
          <a:p>
            <a:r>
              <a:rPr lang="en-US" dirty="0"/>
              <a:t>When children eat a nutritional breakfast five days a week, test scores increase by three points.</a:t>
            </a:r>
          </a:p>
          <a:p>
            <a:r>
              <a:rPr lang="en-US" dirty="0"/>
              <a:t>These two things are totally interrelated.</a:t>
            </a:r>
          </a:p>
          <a:p>
            <a:r>
              <a:rPr lang="en-US" dirty="0"/>
              <a:t>Based on the current pattern, we predict moderate growth over the next quarter.</a:t>
            </a:r>
          </a:p>
          <a:p>
            <a:r>
              <a:rPr lang="en-US" dirty="0"/>
              <a:t>The more I exercise, the better I feel.</a:t>
            </a:r>
          </a:p>
          <a:p>
            <a:r>
              <a:rPr lang="en-US" dirty="0"/>
              <a:t>These outliers don’t fit the pattern and may be worth investigating</a:t>
            </a:r>
          </a:p>
        </p:txBody>
      </p:sp>
    </p:spTree>
    <p:extLst>
      <p:ext uri="{BB962C8B-B14F-4D97-AF65-F5344CB8AC3E}">
        <p14:creationId xmlns:p14="http://schemas.microsoft.com/office/powerpoint/2010/main" val="31015812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r>
              <a:rPr lang="en-US" dirty="0"/>
              <a:t>Example – Water Usage</a:t>
            </a:r>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marL="0" indent="0">
              <a:spcBef>
                <a:spcPts val="0"/>
              </a:spcBef>
              <a:spcAft>
                <a:spcPts val="0"/>
              </a:spcAft>
              <a:buNone/>
            </a:pPr>
            <a:r>
              <a:rPr lang="en-US" dirty="0"/>
              <a:t>Some places compare themselves to other districts or cities when defending their water usage</a:t>
            </a:r>
          </a:p>
          <a:p>
            <a:pPr lvl="1">
              <a:spcBef>
                <a:spcPts val="0"/>
              </a:spcBef>
              <a:spcAft>
                <a:spcPts val="0"/>
              </a:spcAft>
            </a:pPr>
            <a:r>
              <a:rPr lang="en-US" dirty="0"/>
              <a:t>Total water usage is down! (but population may have also decreased so the amount of water used per person may have actually increased)</a:t>
            </a:r>
          </a:p>
          <a:p>
            <a:pPr lvl="1">
              <a:spcBef>
                <a:spcPts val="0"/>
              </a:spcBef>
              <a:spcAft>
                <a:spcPts val="0"/>
              </a:spcAft>
            </a:pPr>
            <a:r>
              <a:rPr lang="en-US" dirty="0"/>
              <a:t>Total water usage for a town is lower than everyone around us! (but very few people live in the area due to large houses with lawns and many golf courses. The per person water usage becomes astronomical compared to other locations)</a:t>
            </a:r>
          </a:p>
          <a:p>
            <a:pPr marL="0" indent="0">
              <a:spcBef>
                <a:spcPts val="0"/>
              </a:spcBef>
              <a:spcAft>
                <a:spcPts val="0"/>
              </a:spcAft>
              <a:buNone/>
            </a:pPr>
            <a:endParaRPr lang="en-US" dirty="0"/>
          </a:p>
          <a:p>
            <a:pPr>
              <a:spcBef>
                <a:spcPts val="0"/>
              </a:spcBef>
              <a:spcAft>
                <a:spcPts val="0"/>
              </a:spcAft>
            </a:pPr>
            <a:r>
              <a:rPr lang="en-US" dirty="0"/>
              <a:t>Alternatives:</a:t>
            </a:r>
          </a:p>
          <a:p>
            <a:pPr>
              <a:spcBef>
                <a:spcPts val="0"/>
              </a:spcBef>
              <a:spcAft>
                <a:spcPts val="0"/>
              </a:spcAft>
            </a:pPr>
            <a:r>
              <a:rPr lang="en-US" dirty="0"/>
              <a:t>- water use per acre when considering different land uses</a:t>
            </a:r>
          </a:p>
          <a:p>
            <a:pPr>
              <a:spcBef>
                <a:spcPts val="0"/>
              </a:spcBef>
              <a:spcAft>
                <a:spcPts val="0"/>
              </a:spcAft>
            </a:pPr>
            <a:r>
              <a:rPr lang="en-US" dirty="0"/>
              <a:t>- Calculate per capita usage instead of raw numbers</a:t>
            </a:r>
          </a:p>
          <a:p>
            <a:pPr marL="0" indent="0">
              <a:spcBef>
                <a:spcPts val="0"/>
              </a:spcBef>
              <a:spcAft>
                <a:spcPts val="0"/>
              </a:spcAft>
              <a:buNone/>
            </a:pPr>
            <a:endParaRPr lang="en-US" dirty="0"/>
          </a:p>
          <a:p>
            <a:pPr>
              <a:spcBef>
                <a:spcPts val="0"/>
              </a:spcBef>
              <a:spcAft>
                <a:spcPts val="0"/>
              </a:spcAft>
            </a:pPr>
            <a:r>
              <a:rPr lang="en-US" dirty="0"/>
              <a:t>Measuring the water used per capita per day.</a:t>
            </a:r>
          </a:p>
          <a:p>
            <a:pPr>
              <a:spcBef>
                <a:spcPts val="0"/>
              </a:spcBef>
              <a:spcAft>
                <a:spcPts val="0"/>
              </a:spcAft>
            </a:pPr>
            <a:r>
              <a:rPr lang="en-US" dirty="0"/>
              <a:t>Has that amount been increasing or decreasing per person as the population has changed? </a:t>
            </a:r>
          </a:p>
        </p:txBody>
      </p:sp>
    </p:spTree>
    <p:extLst>
      <p:ext uri="{BB962C8B-B14F-4D97-AF65-F5344CB8AC3E}">
        <p14:creationId xmlns:p14="http://schemas.microsoft.com/office/powerpoint/2010/main" val="40830501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BC4F-B419-4039-8BC4-BFA9BE17109F}"/>
              </a:ext>
            </a:extLst>
          </p:cNvPr>
          <p:cNvSpPr>
            <a:spLocks noGrp="1"/>
          </p:cNvSpPr>
          <p:nvPr>
            <p:ph type="title"/>
          </p:nvPr>
        </p:nvSpPr>
        <p:spPr/>
        <p:txBody>
          <a:bodyPr/>
          <a:lstStyle/>
          <a:p>
            <a:r>
              <a:rPr lang="en-US" dirty="0"/>
              <a:t>Correlation - Excel</a:t>
            </a:r>
          </a:p>
        </p:txBody>
      </p:sp>
      <p:sp>
        <p:nvSpPr>
          <p:cNvPr id="3" name="Content Placeholder 2">
            <a:extLst>
              <a:ext uri="{FF2B5EF4-FFF2-40B4-BE49-F238E27FC236}">
                <a16:creationId xmlns:a16="http://schemas.microsoft.com/office/drawing/2014/main" id="{AAF98CAA-120C-4E2B-A95A-5DF1F3086F22}"/>
              </a:ext>
            </a:extLst>
          </p:cNvPr>
          <p:cNvSpPr>
            <a:spLocks noGrp="1"/>
          </p:cNvSpPr>
          <p:nvPr>
            <p:ph idx="1"/>
          </p:nvPr>
        </p:nvSpPr>
        <p:spPr>
          <a:xfrm>
            <a:off x="1097280" y="1845734"/>
            <a:ext cx="6206345" cy="4023360"/>
          </a:xfrm>
        </p:spPr>
        <p:txBody>
          <a:bodyPr/>
          <a:lstStyle/>
          <a:p>
            <a:r>
              <a:rPr lang="en-US" dirty="0"/>
              <a:t>Highlight the </a:t>
            </a:r>
            <a:r>
              <a:rPr lang="en-US"/>
              <a:t>two columns you want to plot</a:t>
            </a:r>
          </a:p>
          <a:p>
            <a:r>
              <a:rPr lang="en-US" dirty="0"/>
              <a:t>Add labels, </a:t>
            </a:r>
          </a:p>
          <a:p>
            <a:r>
              <a:rPr lang="en-US" dirty="0"/>
              <a:t>Add SOME labels for outliers or to highlight key datapoints </a:t>
            </a:r>
          </a:p>
          <a:p>
            <a:r>
              <a:rPr lang="en-US" dirty="0"/>
              <a:t>- Right click “Add Data Label”, semi transparent  label and select Format data labels – Click inside menu with paint bucket</a:t>
            </a:r>
          </a:p>
          <a:p>
            <a:endParaRPr lang="en-US" dirty="0"/>
          </a:p>
          <a:p>
            <a:r>
              <a:rPr lang="en-US" dirty="0"/>
              <a:t>Summary Sentence: </a:t>
            </a:r>
          </a:p>
        </p:txBody>
      </p:sp>
      <p:pic>
        <p:nvPicPr>
          <p:cNvPr id="5" name="Picture 4">
            <a:extLst>
              <a:ext uri="{FF2B5EF4-FFF2-40B4-BE49-F238E27FC236}">
                <a16:creationId xmlns:a16="http://schemas.microsoft.com/office/drawing/2014/main" id="{A746C096-9C7B-48D3-A6A9-44203C124635}"/>
              </a:ext>
            </a:extLst>
          </p:cNvPr>
          <p:cNvPicPr>
            <a:picLocks noChangeAspect="1"/>
          </p:cNvPicPr>
          <p:nvPr/>
        </p:nvPicPr>
        <p:blipFill>
          <a:blip r:embed="rId3"/>
          <a:stretch>
            <a:fillRect/>
          </a:stretch>
        </p:blipFill>
        <p:spPr>
          <a:xfrm>
            <a:off x="7364312" y="2247500"/>
            <a:ext cx="4827688" cy="4610500"/>
          </a:xfrm>
          <a:prstGeom prst="rect">
            <a:avLst/>
          </a:prstGeom>
        </p:spPr>
      </p:pic>
    </p:spTree>
    <p:extLst>
      <p:ext uri="{BB962C8B-B14F-4D97-AF65-F5344CB8AC3E}">
        <p14:creationId xmlns:p14="http://schemas.microsoft.com/office/powerpoint/2010/main" val="31566649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a:bodyPr>
          <a:lstStyle/>
          <a:p>
            <a:r>
              <a:rPr lang="en-US" dirty="0" err="1"/>
              <a:t>Standardardized</a:t>
            </a:r>
            <a:r>
              <a:rPr lang="en-US" dirty="0"/>
              <a:t> coefficient</a:t>
            </a:r>
          </a:p>
        </p:txBody>
      </p:sp>
      <p:sp>
        <p:nvSpPr>
          <p:cNvPr id="3" name="Content Placeholder 2"/>
          <p:cNvSpPr>
            <a:spLocks noGrp="1"/>
          </p:cNvSpPr>
          <p:nvPr>
            <p:ph idx="1"/>
          </p:nvPr>
        </p:nvSpPr>
        <p:spPr>
          <a:xfrm>
            <a:off x="1024128" y="1864804"/>
            <a:ext cx="9720073" cy="4444556"/>
          </a:xfrm>
        </p:spPr>
        <p:txBody>
          <a:bodyPr>
            <a:normAutofit/>
          </a:bodyPr>
          <a:lstStyle/>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p:spTree>
    <p:extLst>
      <p:ext uri="{BB962C8B-B14F-4D97-AF65-F5344CB8AC3E}">
        <p14:creationId xmlns:p14="http://schemas.microsoft.com/office/powerpoint/2010/main" val="7848636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85BB-73BE-4324-81E2-6C523C7666D9}"/>
              </a:ext>
            </a:extLst>
          </p:cNvPr>
          <p:cNvSpPr>
            <a:spLocks noGrp="1"/>
          </p:cNvSpPr>
          <p:nvPr>
            <p:ph type="title"/>
          </p:nvPr>
        </p:nvSpPr>
        <p:spPr/>
        <p:txBody>
          <a:bodyPr/>
          <a:lstStyle/>
          <a:p>
            <a:r>
              <a:rPr lang="en-US" dirty="0"/>
              <a:t>Government Trust Index (excel</a:t>
            </a:r>
          </a:p>
        </p:txBody>
      </p:sp>
      <p:sp>
        <p:nvSpPr>
          <p:cNvPr id="3" name="Content Placeholder 2">
            <a:extLst>
              <a:ext uri="{FF2B5EF4-FFF2-40B4-BE49-F238E27FC236}">
                <a16:creationId xmlns:a16="http://schemas.microsoft.com/office/drawing/2014/main" id="{FBC9D5F9-6C2A-4F91-8974-A2D63A0F8B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09597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16FD-78B2-4053-93FB-E609DB2641AA}"/>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806CD62E-A6FC-4E1B-A569-35F39AB945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78774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C2E2-6BDB-4B67-B48A-7317C87C8CE0}"/>
              </a:ext>
            </a:extLst>
          </p:cNvPr>
          <p:cNvSpPr>
            <a:spLocks noGrp="1"/>
          </p:cNvSpPr>
          <p:nvPr>
            <p:ph type="title"/>
          </p:nvPr>
        </p:nvSpPr>
        <p:spPr/>
        <p:txBody>
          <a:bodyPr/>
          <a:lstStyle/>
          <a:p>
            <a:r>
              <a:rPr lang="en-US" dirty="0"/>
              <a:t>Summary Tables</a:t>
            </a:r>
          </a:p>
        </p:txBody>
      </p:sp>
      <p:sp>
        <p:nvSpPr>
          <p:cNvPr id="3" name="Content Placeholder 2">
            <a:extLst>
              <a:ext uri="{FF2B5EF4-FFF2-40B4-BE49-F238E27FC236}">
                <a16:creationId xmlns:a16="http://schemas.microsoft.com/office/drawing/2014/main" id="{9A1A1610-8B30-466E-A106-3FCB2529B6D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4DBC488-75C3-4D4F-ABF2-FF38F43E80BC}"/>
              </a:ext>
            </a:extLst>
          </p:cNvPr>
          <p:cNvPicPr>
            <a:picLocks noChangeAspect="1"/>
          </p:cNvPicPr>
          <p:nvPr/>
        </p:nvPicPr>
        <p:blipFill>
          <a:blip r:embed="rId2"/>
          <a:stretch>
            <a:fillRect/>
          </a:stretch>
        </p:blipFill>
        <p:spPr>
          <a:xfrm>
            <a:off x="2304030" y="4034697"/>
            <a:ext cx="9621084" cy="2171888"/>
          </a:xfrm>
          <a:prstGeom prst="rect">
            <a:avLst/>
          </a:prstGeom>
        </p:spPr>
      </p:pic>
    </p:spTree>
    <p:extLst>
      <p:ext uri="{BB962C8B-B14F-4D97-AF65-F5344CB8AC3E}">
        <p14:creationId xmlns:p14="http://schemas.microsoft.com/office/powerpoint/2010/main" val="694572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E903-E8DB-4617-99AD-DCE992DD8E6E}"/>
              </a:ext>
            </a:extLst>
          </p:cNvPr>
          <p:cNvSpPr>
            <a:spLocks noGrp="1"/>
          </p:cNvSpPr>
          <p:nvPr>
            <p:ph type="title"/>
          </p:nvPr>
        </p:nvSpPr>
        <p:spPr/>
        <p:txBody>
          <a:bodyPr/>
          <a:lstStyle/>
          <a:p>
            <a:r>
              <a:rPr lang="en-US" dirty="0"/>
              <a:t>Reddit Example on CO2</a:t>
            </a:r>
          </a:p>
        </p:txBody>
      </p:sp>
      <p:sp>
        <p:nvSpPr>
          <p:cNvPr id="3" name="Content Placeholder 2">
            <a:extLst>
              <a:ext uri="{FF2B5EF4-FFF2-40B4-BE49-F238E27FC236}">
                <a16:creationId xmlns:a16="http://schemas.microsoft.com/office/drawing/2014/main" id="{1B26570B-6EAF-4789-B2A6-5BF65C1D1FBB}"/>
              </a:ext>
            </a:extLst>
          </p:cNvPr>
          <p:cNvSpPr>
            <a:spLocks noGrp="1"/>
          </p:cNvSpPr>
          <p:nvPr>
            <p:ph idx="1"/>
          </p:nvPr>
        </p:nvSpPr>
        <p:spPr/>
        <p:txBody>
          <a:bodyPr/>
          <a:lstStyle/>
          <a:p>
            <a:r>
              <a:rPr lang="en-US" dirty="0">
                <a:hlinkClick r:id="rId2"/>
              </a:rPr>
              <a:t>https://www.reddit.com/r/dataisbeautiful/comments/p4seow/oc_co2_emissions_from_the_biggest_economies_from/?utm_source=share&amp;utm_medium=web2x&amp;context=3</a:t>
            </a:r>
            <a:r>
              <a:rPr lang="en-US" dirty="0"/>
              <a:t> </a:t>
            </a:r>
          </a:p>
          <a:p>
            <a:r>
              <a:rPr lang="en-US" dirty="0"/>
              <a:t>Per capita? Except is it really each person’s pollution or manufacturing pollution?</a:t>
            </a:r>
          </a:p>
          <a:p>
            <a:r>
              <a:rPr lang="en-US" dirty="0"/>
              <a:t>Plus, if we want to look at total CO2 emissions, per capita doesn’t do much.</a:t>
            </a:r>
          </a:p>
          <a:p>
            <a:r>
              <a:rPr lang="en-US" dirty="0"/>
              <a:t>Would be better if it had a grid in the background. Ex. 1 square = 10 megatons</a:t>
            </a:r>
          </a:p>
          <a:p>
            <a:r>
              <a:rPr lang="en-US" dirty="0"/>
              <a:t>Increasing/decreasing rates per capita during the last 10 years?</a:t>
            </a:r>
          </a:p>
          <a:p>
            <a:endParaRPr lang="en-US" dirty="0"/>
          </a:p>
          <a:p>
            <a:endParaRPr lang="en-US" dirty="0"/>
          </a:p>
        </p:txBody>
      </p:sp>
    </p:spTree>
    <p:extLst>
      <p:ext uri="{BB962C8B-B14F-4D97-AF65-F5344CB8AC3E}">
        <p14:creationId xmlns:p14="http://schemas.microsoft.com/office/powerpoint/2010/main" val="557971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F735-5232-4BFD-A310-9B80B9AB4D71}"/>
              </a:ext>
            </a:extLst>
          </p:cNvPr>
          <p:cNvSpPr>
            <a:spLocks noGrp="1"/>
          </p:cNvSpPr>
          <p:nvPr>
            <p:ph type="title"/>
          </p:nvPr>
        </p:nvSpPr>
        <p:spPr/>
        <p:txBody>
          <a:bodyPr/>
          <a:lstStyle/>
          <a:p>
            <a:r>
              <a:rPr lang="en-US" dirty="0"/>
              <a:t>Good and Bad examples</a:t>
            </a:r>
          </a:p>
        </p:txBody>
      </p:sp>
      <p:sp>
        <p:nvSpPr>
          <p:cNvPr id="3" name="Content Placeholder 2">
            <a:extLst>
              <a:ext uri="{FF2B5EF4-FFF2-40B4-BE49-F238E27FC236}">
                <a16:creationId xmlns:a16="http://schemas.microsoft.com/office/drawing/2014/main" id="{AC2E9DA9-1C37-4782-AE1F-82D7DF92BB3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598102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6ADD-E337-4102-807C-018C38365343}"/>
              </a:ext>
            </a:extLst>
          </p:cNvPr>
          <p:cNvSpPr>
            <a:spLocks noGrp="1"/>
          </p:cNvSpPr>
          <p:nvPr>
            <p:ph type="title"/>
          </p:nvPr>
        </p:nvSpPr>
        <p:spPr/>
        <p:txBody>
          <a:bodyPr/>
          <a:lstStyle/>
          <a:p>
            <a:r>
              <a:rPr lang="en-US" dirty="0"/>
              <a:t>Create multiple graphs from the same data</a:t>
            </a:r>
          </a:p>
        </p:txBody>
      </p:sp>
      <p:sp>
        <p:nvSpPr>
          <p:cNvPr id="3" name="Content Placeholder 2">
            <a:extLst>
              <a:ext uri="{FF2B5EF4-FFF2-40B4-BE49-F238E27FC236}">
                <a16:creationId xmlns:a16="http://schemas.microsoft.com/office/drawing/2014/main" id="{5D491EEE-ECE6-4C75-9CF3-20C8A9C39B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13354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Merging and Common Identifiers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421586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94DD-67CD-4810-9226-C3C6AD77E6A1}"/>
              </a:ext>
            </a:extLst>
          </p:cNvPr>
          <p:cNvSpPr>
            <a:spLocks noGrp="1"/>
          </p:cNvSpPr>
          <p:nvPr>
            <p:ph type="title"/>
          </p:nvPr>
        </p:nvSpPr>
        <p:spPr/>
        <p:txBody>
          <a:bodyPr/>
          <a:lstStyle/>
          <a:p>
            <a:r>
              <a:rPr lang="en-US" dirty="0" err="1"/>
              <a:t>Vlookup</a:t>
            </a:r>
            <a:r>
              <a:rPr lang="en-US" dirty="0"/>
              <a:t>()</a:t>
            </a:r>
          </a:p>
        </p:txBody>
      </p:sp>
      <p:sp>
        <p:nvSpPr>
          <p:cNvPr id="3" name="Content Placeholder 2">
            <a:extLst>
              <a:ext uri="{FF2B5EF4-FFF2-40B4-BE49-F238E27FC236}">
                <a16:creationId xmlns:a16="http://schemas.microsoft.com/office/drawing/2014/main" id="{32BD90E8-4FEA-4C07-81F8-59C56F3A22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63337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Dashboards and Communicating Information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65313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6036-E4B3-4D27-9D06-EDA448C609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0F1F6D-327B-429B-B145-4810CC03B5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06631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Central Tendency &amp; Variance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830599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Comparing Variables</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8655247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endParaRPr lang="en-US" sz="4400" dirty="0"/>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66EE-5840-4FB6-9E06-83C102F561FD}"/>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9D86F993-4572-40B4-A624-3C3276D391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43889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9374-8794-4A94-9E9D-315261DF3E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61833F-58DE-4D4F-8653-84E45AD0459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14877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6C3C-A192-4E09-8BF4-E60F6B1D9DEC}"/>
              </a:ext>
            </a:extLst>
          </p:cNvPr>
          <p:cNvSpPr>
            <a:spLocks noGrp="1"/>
          </p:cNvSpPr>
          <p:nvPr>
            <p:ph type="title"/>
          </p:nvPr>
        </p:nvSpPr>
        <p:spPr/>
        <p:txBody>
          <a:bodyPr/>
          <a:lstStyle/>
          <a:p>
            <a:r>
              <a:rPr kumimoji="0" lang="en-US" altLang="en-US" sz="4800" b="0" i="0" u="none" strike="noStrike" cap="none" normalizeH="0" baseline="0" dirty="0">
                <a:ln>
                  <a:noFill/>
                </a:ln>
                <a:solidFill>
                  <a:srgbClr val="333333"/>
                </a:solidFill>
                <a:effectLst/>
                <a:latin typeface="Source Sans Pro" panose="020B0503030403020204" pitchFamily="34" charset="0"/>
              </a:rPr>
              <a:t>Make a scatter plot</a:t>
            </a:r>
            <a:endParaRPr lang="en-US" dirty="0"/>
          </a:p>
        </p:txBody>
      </p:sp>
      <p:sp>
        <p:nvSpPr>
          <p:cNvPr id="6" name="Rectangle 3">
            <a:extLst>
              <a:ext uri="{FF2B5EF4-FFF2-40B4-BE49-F238E27FC236}">
                <a16:creationId xmlns:a16="http://schemas.microsoft.com/office/drawing/2014/main" id="{01CCC43A-727F-4EE0-8B44-2AA946583047}"/>
              </a:ext>
            </a:extLst>
          </p:cNvPr>
          <p:cNvSpPr>
            <a:spLocks noGrp="1" noChangeArrowheads="1"/>
          </p:cNvSpPr>
          <p:nvPr>
            <p:ph idx="1"/>
          </p:nvPr>
        </p:nvSpPr>
        <p:spPr bwMode="auto">
          <a:xfrm>
            <a:off x="1097280" y="2433947"/>
            <a:ext cx="10474960" cy="28469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A lot of the code used </a:t>
            </a:r>
            <a:r>
              <a:rPr kumimoji="0" lang="en-US" altLang="en-US" sz="1500" b="0" i="0" u="none" strike="noStrike" cap="none" normalizeH="0" baseline="0" dirty="0">
                <a:ln>
                  <a:noFill/>
                </a:ln>
                <a:solidFill>
                  <a:srgbClr val="2780E3"/>
                </a:solidFill>
                <a:effectLst/>
                <a:latin typeface="Source Sans Pro" panose="020B0503030403020204" pitchFamily="34" charset="0"/>
                <a:hlinkClick r:id="rId3"/>
              </a:rPr>
              <a:t>previously</a:t>
            </a:r>
            <a:r>
              <a:rPr kumimoji="0" lang="en-US" altLang="en-US" sz="1500" b="0" i="0" u="none" strike="noStrike" cap="none" normalizeH="0" baseline="0" dirty="0">
                <a:ln>
                  <a:noFill/>
                </a:ln>
                <a:solidFill>
                  <a:srgbClr val="333333"/>
                </a:solidFill>
                <a:effectLst/>
                <a:latin typeface="Source Sans Pro" panose="020B0503030403020204" pitchFamily="34" charset="0"/>
              </a:rPr>
              <a:t> can be re-used for the scatter plot. Two main differences are the following:</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Because we now have an additional variable, we need to </a:t>
            </a:r>
            <a:r>
              <a:rPr kumimoji="0" lang="en-US" altLang="en-US" sz="1500" b="1" i="0" u="none" strike="noStrike" cap="none" normalizeH="0" baseline="0" dirty="0">
                <a:ln>
                  <a:noFill/>
                </a:ln>
                <a:solidFill>
                  <a:srgbClr val="333333"/>
                </a:solidFill>
                <a:effectLst/>
                <a:latin typeface="Source Sans Pro" panose="020B0503030403020204" pitchFamily="34" charset="0"/>
              </a:rPr>
              <a:t>assign a </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y =</a:t>
            </a:r>
            <a:r>
              <a:rPr kumimoji="0" lang="en-US" altLang="en-US" sz="1500" b="1" i="0" u="none" strike="noStrike" cap="none" normalizeH="0" baseline="0" dirty="0">
                <a:ln>
                  <a:noFill/>
                </a:ln>
                <a:solidFill>
                  <a:srgbClr val="333333"/>
                </a:solidFill>
                <a:effectLst/>
                <a:latin typeface="Source Sans Pro" panose="020B0503030403020204" pitchFamily="34" charset="0"/>
              </a:rPr>
              <a:t> for the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aes</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1" i="0" u="none" strike="noStrike" cap="none" normalizeH="0" baseline="0" dirty="0">
                <a:ln>
                  <a:noFill/>
                </a:ln>
                <a:solidFill>
                  <a:srgbClr val="333333"/>
                </a:solidFill>
                <a:effectLst/>
                <a:latin typeface="Source Sans Pro" panose="020B0503030403020204" pitchFamily="34" charset="0"/>
              </a:rPr>
              <a:t> command within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ggplot</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Create the plot so that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Celery_Eaten</a:t>
            </a:r>
            <a:r>
              <a:rPr kumimoji="0" lang="en-US" altLang="en-US" sz="1500" b="0" i="0" u="none" strike="noStrike" cap="none" normalizeH="0" baseline="0" dirty="0">
                <a:ln>
                  <a:noFill/>
                </a:ln>
                <a:solidFill>
                  <a:srgbClr val="333333"/>
                </a:solidFill>
                <a:effectLst/>
                <a:latin typeface="Source Sans Pro" panose="020B0503030403020204" pitchFamily="34" charset="0"/>
              </a:rPr>
              <a:t> will be on the y-axis.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500" b="1" i="0" u="none" strike="noStrike" cap="none" normalizeH="0" baseline="0" dirty="0">
                <a:ln>
                  <a:noFill/>
                </a:ln>
                <a:solidFill>
                  <a:srgbClr val="333333"/>
                </a:solidFill>
                <a:effectLst/>
                <a:latin typeface="Source Sans Pro" panose="020B0503030403020204" pitchFamily="34" charset="0"/>
              </a:rPr>
              <a:t>) a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geom_point</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element instead of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geom_hist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endParaRPr kumimoji="0" lang="en-US" altLang="en-US" sz="1500" b="0" i="0" u="none" strike="noStrike" cap="none" normalizeH="0" baseline="0" dirty="0">
              <a:ln>
                <a:noFill/>
              </a:ln>
              <a:solidFill>
                <a:srgbClr val="333333"/>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Also, we will add lines to our plot, representing the mean of each variable. Here’s how we’ll do that:</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 horizontal line</a:t>
            </a:r>
            <a:r>
              <a:rPr kumimoji="0" lang="en-US" altLang="en-US" sz="1500" b="0" i="0" u="none" strike="noStrike" cap="none" normalizeH="0" baseline="0" dirty="0">
                <a:ln>
                  <a:noFill/>
                </a:ln>
                <a:solidFill>
                  <a:srgbClr val="333333"/>
                </a:solidFill>
                <a:effectLst/>
                <a:latin typeface="Source Sans Pro" panose="020B0503030403020204" pitchFamily="34" charset="0"/>
              </a:rPr>
              <a:t> by adding (</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500" b="0" i="0" u="none" strike="noStrike" cap="none" normalizeH="0" baseline="0" dirty="0">
                <a:ln>
                  <a:noFill/>
                </a:ln>
                <a:solidFill>
                  <a:srgbClr val="333333"/>
                </a:solidFill>
                <a:effectLst/>
                <a:latin typeface="Source Sans Pro" panose="020B0503030403020204" pitchFamily="34" charset="0"/>
              </a:rPr>
              <a:t>) a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geom_hline</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component. This takes the argument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yintercept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which equals the value for where the horizontal line should cross the y-intercept.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Since we want to place this line at the mean of y variable (</a:t>
            </a:r>
            <a:r>
              <a:rPr kumimoji="0" lang="en-US" altLang="en-US" sz="1600" b="0" i="0" u="none" strike="noStrike" cap="none" normalizeH="0" baseline="0" dirty="0" err="1">
                <a:ln>
                  <a:noFill/>
                </a:ln>
                <a:solidFill>
                  <a:srgbClr val="333333"/>
                </a:solidFill>
                <a:effectLst/>
                <a:latin typeface="MathJax_Math-italic"/>
              </a:rPr>
              <a:t>y</a:t>
            </a:r>
            <a:r>
              <a:rPr kumimoji="0" lang="en-US" altLang="en-US" sz="1600" b="0" i="0" u="none" strike="noStrike" cap="none" normalizeH="0" baseline="0" dirty="0" err="1">
                <a:ln>
                  <a:noFill/>
                </a:ln>
                <a:solidFill>
                  <a:srgbClr val="333333"/>
                </a:solidFill>
                <a:effectLst/>
                <a:latin typeface="MathJax_Main"/>
              </a:rPr>
              <a:t>¯</a:t>
            </a:r>
            <a:r>
              <a:rPr kumimoji="0" lang="en-US" altLang="en-US" sz="1500" b="0" i="0" u="none" strike="noStrike" cap="none" normalizeH="0" baseline="0" dirty="0" err="1">
                <a:ln>
                  <a:noFill/>
                </a:ln>
                <a:solidFill>
                  <a:srgbClr val="333333"/>
                </a:solidFill>
                <a:effectLst/>
                <a:latin typeface="Source Sans Pro" panose="020B0503030403020204" pitchFamily="34" charset="0"/>
              </a:rPr>
              <a:t>y</a:t>
            </a:r>
            <a:r>
              <a:rPr kumimoji="0" lang="en-US" altLang="en-US" sz="1500" b="0" i="0" u="none" strike="noStrike" cap="none" normalizeH="0" baseline="0" dirty="0">
                <a:ln>
                  <a:noFill/>
                </a:ln>
                <a:solidFill>
                  <a:srgbClr val="333333"/>
                </a:solidFill>
                <a:effectLst/>
                <a:latin typeface="Source Sans Pro" panose="020B0503030403020204" pitchFamily="34" charset="0"/>
              </a:rPr>
              <a:t>¯), we can use the </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mean( )</a:t>
            </a:r>
            <a:r>
              <a:rPr kumimoji="0" lang="en-US" altLang="en-US" sz="1500" b="0" i="0" u="none" strike="noStrike" cap="none" normalizeH="0" baseline="0" dirty="0">
                <a:ln>
                  <a:noFill/>
                </a:ln>
                <a:solidFill>
                  <a:srgbClr val="333333"/>
                </a:solidFill>
                <a:effectLst/>
                <a:latin typeface="Source Sans Pro" panose="020B0503030403020204" pitchFamily="34" charset="0"/>
              </a:rPr>
              <a:t> function instead of specifying a numeric value directly.</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 vertical line</a:t>
            </a:r>
            <a:r>
              <a:rPr kumimoji="0" lang="en-US" altLang="en-US" sz="1500" b="0" i="0" u="none" strike="noStrike" cap="none" normalizeH="0" baseline="0" dirty="0">
                <a:ln>
                  <a:noFill/>
                </a:ln>
                <a:solidFill>
                  <a:srgbClr val="333333"/>
                </a:solidFill>
                <a:effectLst/>
                <a:latin typeface="Source Sans Pro" panose="020B0503030403020204" pitchFamily="34" charset="0"/>
              </a:rPr>
              <a:t> by following the same structure as above but using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geom_vline</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and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xintercept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instead. This vertical line will represent the mean (</a:t>
            </a:r>
            <a:r>
              <a:rPr kumimoji="0" lang="en-US" altLang="en-US" sz="1600" b="0" i="0" u="none" strike="noStrike" cap="none" normalizeH="0" baseline="0" dirty="0" err="1">
                <a:ln>
                  <a:noFill/>
                </a:ln>
                <a:solidFill>
                  <a:srgbClr val="333333"/>
                </a:solidFill>
                <a:effectLst/>
                <a:latin typeface="MathJax_Math-italic"/>
              </a:rPr>
              <a:t>x</a:t>
            </a:r>
            <a:r>
              <a:rPr kumimoji="0" lang="en-US" altLang="en-US" sz="1600" b="0" i="0" u="none" strike="noStrike" cap="none" normalizeH="0" baseline="0" dirty="0" err="1">
                <a:ln>
                  <a:noFill/>
                </a:ln>
                <a:solidFill>
                  <a:srgbClr val="333333"/>
                </a:solidFill>
                <a:effectLst/>
                <a:latin typeface="MathJax_Main"/>
              </a:rPr>
              <a:t>¯</a:t>
            </a:r>
            <a:r>
              <a:rPr kumimoji="0" lang="en-US" altLang="en-US" sz="1500" b="0" i="0" u="none" strike="noStrike" cap="none" normalizeH="0" baseline="0" dirty="0" err="1">
                <a:ln>
                  <a:noFill/>
                </a:ln>
                <a:solidFill>
                  <a:srgbClr val="333333"/>
                </a:solidFill>
                <a:effectLst/>
                <a:latin typeface="Source Sans Pro" panose="020B0503030403020204" pitchFamily="34" charset="0"/>
              </a:rPr>
              <a:t>x</a:t>
            </a:r>
            <a:r>
              <a:rPr kumimoji="0" lang="en-US" altLang="en-US" sz="1500" b="0" i="0" u="none" strike="noStrike" cap="none" normalizeH="0" baseline="0" dirty="0">
                <a:ln>
                  <a:noFill/>
                </a:ln>
                <a:solidFill>
                  <a:srgbClr val="333333"/>
                </a:solidFill>
                <a:effectLst/>
                <a:latin typeface="Source Sans Pro" panose="020B0503030403020204" pitchFamily="34" charset="0"/>
              </a:rPr>
              <a:t>¯) of the heights.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72256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12DD-E45E-4144-9F6E-08A8F3FCAD90}"/>
              </a:ext>
            </a:extLst>
          </p:cNvPr>
          <p:cNvSpPr>
            <a:spLocks noGrp="1"/>
          </p:cNvSpPr>
          <p:nvPr>
            <p:ph type="title"/>
          </p:nvPr>
        </p:nvSpPr>
        <p:spPr/>
        <p:txBody>
          <a:bodyPr/>
          <a:lstStyle/>
          <a:p>
            <a:r>
              <a:rPr lang="en-US" dirty="0"/>
              <a:t>Deviations</a:t>
            </a:r>
          </a:p>
        </p:txBody>
      </p:sp>
      <p:sp>
        <p:nvSpPr>
          <p:cNvPr id="4" name="Content Placeholder 3">
            <a:extLst>
              <a:ext uri="{FF2B5EF4-FFF2-40B4-BE49-F238E27FC236}">
                <a16:creationId xmlns:a16="http://schemas.microsoft.com/office/drawing/2014/main" id="{72406763-7D86-4100-AAE8-893669A90D32}"/>
              </a:ext>
            </a:extLst>
          </p:cNvPr>
          <p:cNvSpPr>
            <a:spLocks noGrp="1"/>
          </p:cNvSpPr>
          <p:nvPr>
            <p:ph idx="1"/>
          </p:nvPr>
        </p:nvSpPr>
        <p:spPr/>
        <p:txBody>
          <a:bodyPr/>
          <a:lstStyle/>
          <a:p>
            <a:r>
              <a:rPr lang="en-US" dirty="0"/>
              <a:t>Why do we use the deviations? Because we want to know whether the x-values and y-values move together with respect to their means or not. For example, when an observation’s deviation on x is above x¯, will its deviation on y also be above y¯? Using this line of thought, we can begin to systematically characterize how “together” the x and y values will change as we go through all observations.</a:t>
            </a:r>
          </a:p>
        </p:txBody>
      </p:sp>
      <p:pic>
        <p:nvPicPr>
          <p:cNvPr id="7" name="Picture 2" descr="points">
            <a:extLst>
              <a:ext uri="{FF2B5EF4-FFF2-40B4-BE49-F238E27FC236}">
                <a16:creationId xmlns:a16="http://schemas.microsoft.com/office/drawing/2014/main" id="{BC9ED8D1-00AD-4659-BAF1-12674C93F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3032824"/>
            <a:ext cx="5808026" cy="348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5780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5F88-B578-46A8-92DB-299C76CE0602}"/>
              </a:ext>
            </a:extLst>
          </p:cNvPr>
          <p:cNvSpPr>
            <a:spLocks noGrp="1"/>
          </p:cNvSpPr>
          <p:nvPr>
            <p:ph type="title"/>
          </p:nvPr>
        </p:nvSpPr>
        <p:spPr/>
        <p:txBody>
          <a:bodyPr/>
          <a:lstStyle/>
          <a:p>
            <a:r>
              <a:rPr lang="en-US" dirty="0"/>
              <a:t>Cross Products</a:t>
            </a:r>
          </a:p>
        </p:txBody>
      </p:sp>
      <p:sp>
        <p:nvSpPr>
          <p:cNvPr id="3" name="Content Placeholder 2">
            <a:extLst>
              <a:ext uri="{FF2B5EF4-FFF2-40B4-BE49-F238E27FC236}">
                <a16:creationId xmlns:a16="http://schemas.microsoft.com/office/drawing/2014/main" id="{954B9B06-15C2-4D1F-8724-EE285EBCCA5D}"/>
              </a:ext>
            </a:extLst>
          </p:cNvPr>
          <p:cNvSpPr>
            <a:spLocks noGrp="1"/>
          </p:cNvSpPr>
          <p:nvPr>
            <p:ph idx="1"/>
          </p:nvPr>
        </p:nvSpPr>
        <p:spPr/>
        <p:txBody>
          <a:bodyPr/>
          <a:lstStyle/>
          <a:p>
            <a:r>
              <a:rPr lang="en-US" b="1" i="0" dirty="0">
                <a:solidFill>
                  <a:srgbClr val="333333"/>
                </a:solidFill>
                <a:effectLst/>
                <a:latin typeface="Source Sans Pro" panose="020B0503030403020204" pitchFamily="34" charset="0"/>
              </a:rPr>
              <a:t>2. Multiply the two deviation scores.</a:t>
            </a:r>
            <a:r>
              <a:rPr lang="en-US" b="0" i="0" dirty="0">
                <a:solidFill>
                  <a:srgbClr val="333333"/>
                </a:solidFill>
                <a:effectLst/>
                <a:latin typeface="Source Sans Pro" panose="020B0503030403020204" pitchFamily="34" charset="0"/>
              </a:rPr>
              <a:t> This is called the </a:t>
            </a:r>
            <a:r>
              <a:rPr lang="en-US" b="1" i="0" dirty="0" err="1">
                <a:solidFill>
                  <a:srgbClr val="333333"/>
                </a:solidFill>
                <a:effectLst/>
                <a:latin typeface="Source Sans Pro" panose="020B0503030403020204" pitchFamily="34" charset="0"/>
              </a:rPr>
              <a:t>crossproduct</a:t>
            </a:r>
            <a:r>
              <a:rPr lang="en-US" b="0" i="0" dirty="0">
                <a:solidFill>
                  <a:srgbClr val="333333"/>
                </a:solidFill>
                <a:effectLst/>
                <a:latin typeface="Source Sans Pro" panose="020B0503030403020204" pitchFamily="34" charset="0"/>
              </a:rPr>
              <a:t>. The shapes created by the </a:t>
            </a:r>
            <a:r>
              <a:rPr lang="en-US" b="0" i="0" dirty="0" err="1">
                <a:solidFill>
                  <a:srgbClr val="333333"/>
                </a:solidFill>
                <a:effectLst/>
                <a:latin typeface="Source Sans Pro" panose="020B0503030403020204" pitchFamily="34" charset="0"/>
              </a:rPr>
              <a:t>crossproduct</a:t>
            </a:r>
            <a:r>
              <a:rPr lang="en-US" b="0" i="0" dirty="0">
                <a:solidFill>
                  <a:srgbClr val="333333"/>
                </a:solidFill>
                <a:effectLst/>
                <a:latin typeface="Source Sans Pro" panose="020B0503030403020204" pitchFamily="34" charset="0"/>
              </a:rPr>
              <a:t> will serve as the “squared” terms that we can then use in the next step to sum and summarize the deviations into a single value</a:t>
            </a:r>
            <a:endParaRPr lang="en-US" dirty="0"/>
          </a:p>
          <a:p>
            <a:r>
              <a:rPr lang="en-US" dirty="0"/>
              <a:t>3. Sum the </a:t>
            </a:r>
            <a:r>
              <a:rPr lang="en-US" dirty="0" err="1"/>
              <a:t>crossproducts</a:t>
            </a:r>
            <a:r>
              <a:rPr lang="en-US" dirty="0"/>
              <a:t>. The sum of the </a:t>
            </a:r>
            <a:r>
              <a:rPr lang="en-US" dirty="0" err="1"/>
              <a:t>crossproduct</a:t>
            </a:r>
            <a:r>
              <a:rPr lang="en-US" dirty="0"/>
              <a:t> gives us a single number.</a:t>
            </a:r>
          </a:p>
          <a:p>
            <a:endParaRPr lang="en-US" dirty="0"/>
          </a:p>
          <a:p>
            <a:r>
              <a:rPr lang="en-US" dirty="0"/>
              <a:t>4. We then divide the sum of the </a:t>
            </a:r>
            <a:r>
              <a:rPr lang="en-US" dirty="0" err="1"/>
              <a:t>crossproduct</a:t>
            </a:r>
            <a:r>
              <a:rPr lang="en-US" dirty="0"/>
              <a:t> by n−1 (or N in the population equation) so that we have taken into account how many observations contributed to this quantity. (Why n−1? See here.) This final number is called the covariance, and its value tells us how much our two variables fluctuate together. The higher the absolute value, the stronger the relationship.</a:t>
            </a:r>
          </a:p>
          <a:p>
            <a:endParaRPr lang="en-US" dirty="0"/>
          </a:p>
        </p:txBody>
      </p:sp>
    </p:spTree>
    <p:extLst>
      <p:ext uri="{BB962C8B-B14F-4D97-AF65-F5344CB8AC3E}">
        <p14:creationId xmlns:p14="http://schemas.microsoft.com/office/powerpoint/2010/main" val="38853794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31BC-DCB7-4B17-817A-AD28C2DFEB6F}"/>
              </a:ext>
            </a:extLst>
          </p:cNvPr>
          <p:cNvSpPr>
            <a:spLocks noGrp="1"/>
          </p:cNvSpPr>
          <p:nvPr>
            <p:ph type="title"/>
          </p:nvPr>
        </p:nvSpPr>
        <p:spPr/>
        <p:txBody>
          <a:bodyPr/>
          <a:lstStyle/>
          <a:p>
            <a:r>
              <a:rPr lang="en-US" dirty="0"/>
              <a:t>Covariance</a:t>
            </a:r>
          </a:p>
        </p:txBody>
      </p:sp>
      <p:sp>
        <p:nvSpPr>
          <p:cNvPr id="3" name="Content Placeholder 2">
            <a:extLst>
              <a:ext uri="{FF2B5EF4-FFF2-40B4-BE49-F238E27FC236}">
                <a16:creationId xmlns:a16="http://schemas.microsoft.com/office/drawing/2014/main" id="{5AFB25D6-FB99-47D7-9977-133BE99E6D23}"/>
              </a:ext>
            </a:extLst>
          </p:cNvPr>
          <p:cNvSpPr>
            <a:spLocks noGrp="1"/>
          </p:cNvSpPr>
          <p:nvPr>
            <p:ph idx="1"/>
          </p:nvPr>
        </p:nvSpPr>
        <p:spPr/>
        <p:txBody>
          <a:bodyPr/>
          <a:lstStyle/>
          <a:p>
            <a:r>
              <a:rPr lang="en-US" dirty="0"/>
              <a:t>Covariance measures how two variables change together. It is one tool to measure the relationship between two variables (and its strength).</a:t>
            </a:r>
          </a:p>
          <a:p>
            <a:r>
              <a:rPr lang="en-US" dirty="0"/>
              <a:t>Covariance uses the deviations of observations from two different variables</a:t>
            </a:r>
          </a:p>
          <a:p>
            <a:pPr algn="l"/>
            <a:r>
              <a:rPr lang="en-US" b="0" i="0" dirty="0">
                <a:solidFill>
                  <a:srgbClr val="333333"/>
                </a:solidFill>
                <a:effectLst/>
                <a:latin typeface="Source Sans Pro" panose="020B0503030403020204" pitchFamily="34" charset="0"/>
              </a:rPr>
              <a:t>We observe this below with a subset of 5 points from our scatter plot. Positive deviations are shown in red, negative deviations in blue.</a:t>
            </a:r>
          </a:p>
          <a:p>
            <a:br>
              <a:rPr lang="en-US" dirty="0"/>
            </a:br>
            <a:endParaRPr lang="en-US" dirty="0"/>
          </a:p>
        </p:txBody>
      </p:sp>
    </p:spTree>
    <p:extLst>
      <p:ext uri="{BB962C8B-B14F-4D97-AF65-F5344CB8AC3E}">
        <p14:creationId xmlns:p14="http://schemas.microsoft.com/office/powerpoint/2010/main" val="27868389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D934-D4EE-473A-BE18-AED6E2749545}"/>
              </a:ext>
            </a:extLst>
          </p:cNvPr>
          <p:cNvSpPr>
            <a:spLocks noGrp="1"/>
          </p:cNvSpPr>
          <p:nvPr>
            <p:ph type="title"/>
          </p:nvPr>
        </p:nvSpPr>
        <p:spPr/>
        <p:txBody>
          <a:bodyPr/>
          <a:lstStyle/>
          <a:p>
            <a:r>
              <a:rPr lang="en-US" dirty="0"/>
              <a:t>Pearson correlation coefficient</a:t>
            </a:r>
          </a:p>
        </p:txBody>
      </p:sp>
      <p:sp>
        <p:nvSpPr>
          <p:cNvPr id="3" name="Content Placeholder 2">
            <a:extLst>
              <a:ext uri="{FF2B5EF4-FFF2-40B4-BE49-F238E27FC236}">
                <a16:creationId xmlns:a16="http://schemas.microsoft.com/office/drawing/2014/main" id="{B6015627-8882-47FA-9992-BC0798071699}"/>
              </a:ext>
            </a:extLst>
          </p:cNvPr>
          <p:cNvSpPr>
            <a:spLocks noGrp="1"/>
          </p:cNvSpPr>
          <p:nvPr>
            <p:ph idx="1"/>
          </p:nvPr>
        </p:nvSpPr>
        <p:spPr/>
        <p:txBody>
          <a:bodyPr>
            <a:normAutofit/>
          </a:bodyPr>
          <a:lstStyle/>
          <a:p>
            <a:r>
              <a:rPr lang="en-US" dirty="0"/>
              <a:t>How do we standardize the covariance?</a:t>
            </a:r>
          </a:p>
          <a:p>
            <a:r>
              <a:rPr lang="en-US" dirty="0"/>
              <a:t>The solution is to (1) take the standard deviations of each variable, (2) multiply them together, and (3) divide the covariance by this product – the resulting value is called the Pearson correlation coefficient. When referring to the population correlation coefficient, the symbol ρ (pronounced “rho”) is used. When referring to the sample correlation coefficient, a lowercase r is used (often called “Pearson’s r”).</a:t>
            </a:r>
          </a:p>
          <a:p>
            <a:r>
              <a:rPr lang="en-US" dirty="0"/>
              <a:t>Here is the equation for the population correlation:</a:t>
            </a:r>
          </a:p>
          <a:p>
            <a:endParaRPr lang="en-US" dirty="0"/>
          </a:p>
          <a:p>
            <a:endParaRPr lang="en-US" dirty="0"/>
          </a:p>
          <a:p>
            <a:r>
              <a:rPr lang="en-US" dirty="0"/>
              <a:t>This equation is used for the sample correlation:</a:t>
            </a:r>
          </a:p>
        </p:txBody>
      </p:sp>
      <p:pic>
        <p:nvPicPr>
          <p:cNvPr id="6" name="Picture 5" descr="Text&#10;&#10;Description automatically generated with low confidence">
            <a:extLst>
              <a:ext uri="{FF2B5EF4-FFF2-40B4-BE49-F238E27FC236}">
                <a16:creationId xmlns:a16="http://schemas.microsoft.com/office/drawing/2014/main" id="{5518DF4A-2CAE-405F-B574-A2A9353CD27B}"/>
              </a:ext>
            </a:extLst>
          </p:cNvPr>
          <p:cNvPicPr>
            <a:picLocks noChangeAspect="1"/>
          </p:cNvPicPr>
          <p:nvPr/>
        </p:nvPicPr>
        <p:blipFill>
          <a:blip r:embed="rId2"/>
          <a:stretch>
            <a:fillRect/>
          </a:stretch>
        </p:blipFill>
        <p:spPr>
          <a:xfrm>
            <a:off x="1447800" y="5470220"/>
            <a:ext cx="5208506" cy="1063555"/>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D4840B-DB5D-44EE-A68C-AD9E091A1572}"/>
              </a:ext>
            </a:extLst>
          </p:cNvPr>
          <p:cNvPicPr>
            <a:picLocks noChangeAspect="1"/>
          </p:cNvPicPr>
          <p:nvPr/>
        </p:nvPicPr>
        <p:blipFill>
          <a:blip r:embed="rId3"/>
          <a:stretch>
            <a:fillRect/>
          </a:stretch>
        </p:blipFill>
        <p:spPr>
          <a:xfrm>
            <a:off x="1447800" y="4145890"/>
            <a:ext cx="4568426" cy="1027649"/>
          </a:xfrm>
          <a:prstGeom prst="rect">
            <a:avLst/>
          </a:prstGeom>
        </p:spPr>
      </p:pic>
    </p:spTree>
    <p:extLst>
      <p:ext uri="{BB962C8B-B14F-4D97-AF65-F5344CB8AC3E}">
        <p14:creationId xmlns:p14="http://schemas.microsoft.com/office/powerpoint/2010/main" val="41079363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FC9D-2738-48C8-AA16-60D795AB02B4}"/>
              </a:ext>
            </a:extLst>
          </p:cNvPr>
          <p:cNvSpPr>
            <a:spLocks noGrp="1"/>
          </p:cNvSpPr>
          <p:nvPr>
            <p:ph type="title"/>
          </p:nvPr>
        </p:nvSpPr>
        <p:spPr/>
        <p:txBody>
          <a:bodyPr/>
          <a:lstStyle/>
          <a:p>
            <a:r>
              <a:rPr lang="en-US" dirty="0"/>
              <a:t>Meaning of Correlation</a:t>
            </a:r>
          </a:p>
        </p:txBody>
      </p:sp>
      <p:sp>
        <p:nvSpPr>
          <p:cNvPr id="3" name="Content Placeholder 2">
            <a:extLst>
              <a:ext uri="{FF2B5EF4-FFF2-40B4-BE49-F238E27FC236}">
                <a16:creationId xmlns:a16="http://schemas.microsoft.com/office/drawing/2014/main" id="{D42FE72B-AF31-4666-B7BE-398FF037DE41}"/>
              </a:ext>
            </a:extLst>
          </p:cNvPr>
          <p:cNvSpPr>
            <a:spLocks noGrp="1"/>
          </p:cNvSpPr>
          <p:nvPr>
            <p:ph idx="1"/>
          </p:nvPr>
        </p:nvSpPr>
        <p:spPr/>
        <p:txBody>
          <a:bodyPr/>
          <a:lstStyle/>
          <a:p>
            <a:r>
              <a:rPr lang="en-US" dirty="0"/>
              <a:t>We can interpret the correlation as a measure of the strength and direction of the relationship between two variables. It is a “standardized” version of the covariance.</a:t>
            </a:r>
          </a:p>
          <a:p>
            <a:endParaRPr lang="en-US" dirty="0"/>
          </a:p>
          <a:p>
            <a:r>
              <a:rPr lang="en-US" dirty="0"/>
              <a:t>The correlation will always be between -1 and 1. At these extreme values, the two variables have the strongest relationship possible, in which each data point will fall exactly on a line. When the absolute value of the correlation coefficient approaches 0, the observations will be more “scattered”.</a:t>
            </a:r>
          </a:p>
          <a:p>
            <a:r>
              <a:rPr lang="en-US" dirty="0"/>
              <a:t>The sign of the correlation coefficient indicates the direction of the linear relationship. When r= 0 there is no relationship between the variables. Look at the figure below to see what observations of different r values look like.</a:t>
            </a:r>
          </a:p>
        </p:txBody>
      </p:sp>
      <p:pic>
        <p:nvPicPr>
          <p:cNvPr id="5" name="Picture 4" descr="Chart, scatter chart&#10;&#10;Description automatically generated">
            <a:extLst>
              <a:ext uri="{FF2B5EF4-FFF2-40B4-BE49-F238E27FC236}">
                <a16:creationId xmlns:a16="http://schemas.microsoft.com/office/drawing/2014/main" id="{431A3D06-1AD4-4BDE-A0CE-BEAFA4DBD6A3}"/>
              </a:ext>
            </a:extLst>
          </p:cNvPr>
          <p:cNvPicPr>
            <a:picLocks noChangeAspect="1"/>
          </p:cNvPicPr>
          <p:nvPr/>
        </p:nvPicPr>
        <p:blipFill>
          <a:blip r:embed="rId3"/>
          <a:stretch>
            <a:fillRect/>
          </a:stretch>
        </p:blipFill>
        <p:spPr>
          <a:xfrm>
            <a:off x="1097280" y="5279348"/>
            <a:ext cx="6008891" cy="952583"/>
          </a:xfrm>
          <a:prstGeom prst="rect">
            <a:avLst/>
          </a:prstGeom>
        </p:spPr>
      </p:pic>
    </p:spTree>
    <p:extLst>
      <p:ext uri="{BB962C8B-B14F-4D97-AF65-F5344CB8AC3E}">
        <p14:creationId xmlns:p14="http://schemas.microsoft.com/office/powerpoint/2010/main" val="413462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 Wednesday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77654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C0F7-1C33-456F-B85D-C03DD8573E1F}"/>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2B81D88E-6DE4-4A39-9AC5-04C27092AB89}"/>
              </a:ext>
            </a:extLst>
          </p:cNvPr>
          <p:cNvSpPr>
            <a:spLocks noGrp="1"/>
          </p:cNvSpPr>
          <p:nvPr>
            <p:ph idx="1"/>
          </p:nvPr>
        </p:nvSpPr>
        <p:spPr/>
        <p:txBody>
          <a:bodyPr/>
          <a:lstStyle/>
          <a:p>
            <a:r>
              <a:rPr lang="en-US" dirty="0"/>
              <a:t>What would you say about this correlation?</a:t>
            </a:r>
          </a:p>
        </p:txBody>
      </p:sp>
    </p:spTree>
    <p:extLst>
      <p:ext uri="{BB962C8B-B14F-4D97-AF65-F5344CB8AC3E}">
        <p14:creationId xmlns:p14="http://schemas.microsoft.com/office/powerpoint/2010/main" val="33109923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9516-9E3B-4FA4-871A-A0B33A6868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EE546-EBA3-4F10-A500-2B3DF1A5A0C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6595CA-C310-4E7A-BCFE-A5A32EA17F01}"/>
              </a:ext>
            </a:extLst>
          </p:cNvPr>
          <p:cNvPicPr>
            <a:picLocks noChangeAspect="1"/>
          </p:cNvPicPr>
          <p:nvPr/>
        </p:nvPicPr>
        <p:blipFill>
          <a:blip r:embed="rId2"/>
          <a:stretch>
            <a:fillRect/>
          </a:stretch>
        </p:blipFill>
        <p:spPr>
          <a:xfrm>
            <a:off x="1285458" y="2343056"/>
            <a:ext cx="9621084" cy="2171888"/>
          </a:xfrm>
          <a:prstGeom prst="rect">
            <a:avLst/>
          </a:prstGeom>
        </p:spPr>
      </p:pic>
    </p:spTree>
    <p:extLst>
      <p:ext uri="{BB962C8B-B14F-4D97-AF65-F5344CB8AC3E}">
        <p14:creationId xmlns:p14="http://schemas.microsoft.com/office/powerpoint/2010/main" val="34743911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3D2B-6620-4F43-B532-62F3CC9F5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7C4280-BDC1-44DC-987B-BF2C7BDAB024}"/>
              </a:ext>
            </a:extLst>
          </p:cNvPr>
          <p:cNvSpPr>
            <a:spLocks noGrp="1"/>
          </p:cNvSpPr>
          <p:nvPr>
            <p:ph idx="1"/>
          </p:nvPr>
        </p:nvSpPr>
        <p:spPr/>
        <p:txBody>
          <a:bodyPr/>
          <a:lstStyle/>
          <a:p>
            <a:endParaRPr lang="en-US"/>
          </a:p>
        </p:txBody>
      </p:sp>
      <p:pic>
        <p:nvPicPr>
          <p:cNvPr id="4098" name="Picture 2" descr="May be an image of one or more people and text that says 'YOUR GOVERNMENT SENT 1.1 MILLION DEAD PEOPLE STIMULUS CHECKS. WONDER HOW MANY OF THESE FOLKS ALSO VOTED ABSENTEE? -SEN. RAND PAUL *FreedomWorks'">
            <a:extLst>
              <a:ext uri="{FF2B5EF4-FFF2-40B4-BE49-F238E27FC236}">
                <a16:creationId xmlns:a16="http://schemas.microsoft.com/office/drawing/2014/main" id="{6855036F-293B-428A-AC92-8FA61B112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770" y="-118989"/>
            <a:ext cx="5218723" cy="52187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n image of 1 person and text that says '133 MILLION REGISTERED UNITED STATES VOTERS 74 MILLION TRUMP 81 MILLION BIDEN 74+81=155 MILLION'">
            <a:extLst>
              <a:ext uri="{FF2B5EF4-FFF2-40B4-BE49-F238E27FC236}">
                <a16:creationId xmlns:a16="http://schemas.microsoft.com/office/drawing/2014/main" id="{3D1F17D6-E505-4BEB-97BD-5FBA295D5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10" y="2196122"/>
            <a:ext cx="3578422" cy="466187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y be an image of text that says 'The Pelosi Payoff COVID Health Spending 9% 91% Non-COVID: Union Pensions Blue State Bailouts -Planned Parenthood -Universities -Nat'l Endowment for the Arts -Schumer's Bridge -Pelosi's Tunnel'">
            <a:extLst>
              <a:ext uri="{FF2B5EF4-FFF2-40B4-BE49-F238E27FC236}">
                <a16:creationId xmlns:a16="http://schemas.microsoft.com/office/drawing/2014/main" id="{6CBB63D1-A150-4346-AF37-34951E2BF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163" y="2719753"/>
            <a:ext cx="6600650" cy="3766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y be an image of text that says 'How will we know the Will vaccine go from 99.8%? 99.7% rate the survivrking? is to'">
            <a:extLst>
              <a:ext uri="{FF2B5EF4-FFF2-40B4-BE49-F238E27FC236}">
                <a16:creationId xmlns:a16="http://schemas.microsoft.com/office/drawing/2014/main" id="{9F1F8948-EA58-4B14-8DFA-E2DBFF228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4491" y="-280832"/>
            <a:ext cx="4492679" cy="413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2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Data Visualization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25304700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B62B-70E0-4D73-92EF-3734EBDF4C42}"/>
              </a:ext>
            </a:extLst>
          </p:cNvPr>
          <p:cNvSpPr>
            <a:spLocks noGrp="1"/>
          </p:cNvSpPr>
          <p:nvPr>
            <p:ph type="title"/>
          </p:nvPr>
        </p:nvSpPr>
        <p:spPr/>
        <p:txBody>
          <a:bodyPr/>
          <a:lstStyle/>
          <a:p>
            <a:r>
              <a:rPr lang="en-US" dirty="0"/>
              <a:t>Dashboards</a:t>
            </a:r>
          </a:p>
        </p:txBody>
      </p:sp>
      <p:sp>
        <p:nvSpPr>
          <p:cNvPr id="3" name="Content Placeholder 2">
            <a:extLst>
              <a:ext uri="{FF2B5EF4-FFF2-40B4-BE49-F238E27FC236}">
                <a16:creationId xmlns:a16="http://schemas.microsoft.com/office/drawing/2014/main" id="{F4BA931F-4AFC-480F-8C96-26BCFB636734}"/>
              </a:ext>
            </a:extLst>
          </p:cNvPr>
          <p:cNvSpPr>
            <a:spLocks noGrp="1"/>
          </p:cNvSpPr>
          <p:nvPr>
            <p:ph idx="1"/>
          </p:nvPr>
        </p:nvSpPr>
        <p:spPr/>
        <p:txBody>
          <a:bodyPr/>
          <a:lstStyle/>
          <a:p>
            <a:endParaRPr lang="en-US"/>
          </a:p>
        </p:txBody>
      </p:sp>
      <p:pic>
        <p:nvPicPr>
          <p:cNvPr id="5" name="Picture 4" descr="Graphical user interface, chart, application&#10;&#10;Description automatically generated">
            <a:extLst>
              <a:ext uri="{FF2B5EF4-FFF2-40B4-BE49-F238E27FC236}">
                <a16:creationId xmlns:a16="http://schemas.microsoft.com/office/drawing/2014/main" id="{A3965897-337E-4EB3-8F73-9D9C099BF1FE}"/>
              </a:ext>
            </a:extLst>
          </p:cNvPr>
          <p:cNvPicPr>
            <a:picLocks noChangeAspect="1"/>
          </p:cNvPicPr>
          <p:nvPr/>
        </p:nvPicPr>
        <p:blipFill>
          <a:blip r:embed="rId3"/>
          <a:stretch>
            <a:fillRect/>
          </a:stretch>
        </p:blipFill>
        <p:spPr>
          <a:xfrm>
            <a:off x="514773" y="1762173"/>
            <a:ext cx="10342880" cy="5095827"/>
          </a:xfrm>
          <a:prstGeom prst="rect">
            <a:avLst/>
          </a:prstGeom>
        </p:spPr>
      </p:pic>
    </p:spTree>
    <p:extLst>
      <p:ext uri="{BB962C8B-B14F-4D97-AF65-F5344CB8AC3E}">
        <p14:creationId xmlns:p14="http://schemas.microsoft.com/office/powerpoint/2010/main" val="63737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EF76-BA69-4ABE-93FA-7A3C03D0342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FDBF585-27E6-44CC-BD39-F34F00B1B1CC}"/>
              </a:ext>
            </a:extLst>
          </p:cNvPr>
          <p:cNvSpPr>
            <a:spLocks noGrp="1"/>
          </p:cNvSpPr>
          <p:nvPr>
            <p:ph idx="1"/>
          </p:nvPr>
        </p:nvSpPr>
        <p:spPr>
          <a:xfrm>
            <a:off x="1097280" y="1845733"/>
            <a:ext cx="10058400" cy="4359123"/>
          </a:xfrm>
        </p:spPr>
        <p:txBody>
          <a:bodyPr>
            <a:normAutofit/>
          </a:bodyPr>
          <a:lstStyle/>
          <a:p>
            <a:r>
              <a:rPr lang="en-US" dirty="0"/>
              <a:t>Primary vs. secondary data</a:t>
            </a:r>
          </a:p>
          <a:p>
            <a:pPr lvl="1"/>
            <a:r>
              <a:rPr lang="en-US" dirty="0"/>
              <a:t>Primary – first-hand account of an event /or time. You are creating the data yourself.</a:t>
            </a:r>
          </a:p>
          <a:p>
            <a:pPr lvl="1"/>
            <a:r>
              <a:rPr lang="en-US" dirty="0"/>
              <a:t>Secondary – You are using someone else’s dataset for your analysis</a:t>
            </a:r>
          </a:p>
          <a:p>
            <a:r>
              <a:rPr lang="en-US" dirty="0"/>
              <a:t>Who collected it, how was it collected, why was it collected?</a:t>
            </a:r>
          </a:p>
          <a:p>
            <a:pPr lvl="1"/>
            <a:r>
              <a:rPr lang="en-US" dirty="0"/>
              <a:t> The data that shapes information systems are created by a small group of people</a:t>
            </a:r>
          </a:p>
          <a:p>
            <a:pPr lvl="2"/>
            <a:r>
              <a:rPr lang="en-US" dirty="0"/>
              <a:t>Data created by dominant groups and their perspectives influence the decisions being made during the data collection, cleaning, and analyzing process</a:t>
            </a:r>
          </a:p>
          <a:p>
            <a:pPr lvl="2"/>
            <a:r>
              <a:rPr lang="en-US" dirty="0"/>
              <a:t>If you don’t face daily struggles, you fail to notice a lot of things that cause problems for other people (workplace accommodations for mothers, accessible entrances, )</a:t>
            </a:r>
          </a:p>
          <a:p>
            <a:pPr lvl="2"/>
            <a:r>
              <a:rPr lang="en-US" dirty="0"/>
              <a:t>Limits the ability to predict and prevent harm, identify existing problems in the world, and to imagine solutions</a:t>
            </a:r>
          </a:p>
          <a:p>
            <a:r>
              <a:rPr lang="en-US" dirty="0"/>
              <a:t>Algorithms of Oppression – Safiya Umoja Nobel: gender and racial biases are encoded </a:t>
            </a:r>
          </a:p>
          <a:p>
            <a:r>
              <a:rPr lang="en-US" dirty="0"/>
              <a:t>Data Feminism – Catherine </a:t>
            </a:r>
            <a:r>
              <a:rPr lang="en-US" dirty="0" err="1"/>
              <a:t>D’Ignazio</a:t>
            </a:r>
            <a:r>
              <a:rPr lang="en-US" dirty="0"/>
              <a:t> &amp; Lauren F. Klein</a:t>
            </a:r>
          </a:p>
          <a:p>
            <a:r>
              <a:rPr lang="en-US" dirty="0">
                <a:hlinkClick r:id="rId3"/>
              </a:rPr>
              <a:t>The Library of Missing Datasets </a:t>
            </a:r>
            <a:r>
              <a:rPr lang="en-US" dirty="0"/>
              <a:t>– Mimi Onuoha</a:t>
            </a:r>
          </a:p>
          <a:p>
            <a:pPr lvl="1"/>
            <a:endParaRPr lang="en-US" dirty="0"/>
          </a:p>
        </p:txBody>
      </p:sp>
    </p:spTree>
    <p:extLst>
      <p:ext uri="{BB962C8B-B14F-4D97-AF65-F5344CB8AC3E}">
        <p14:creationId xmlns:p14="http://schemas.microsoft.com/office/powerpoint/2010/main" val="3236460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Age of data</a:t>
            </a:r>
          </a:p>
        </p:txBody>
      </p:sp>
      <p:sp>
        <p:nvSpPr>
          <p:cNvPr id="5" name="Content Placeholder 4"/>
          <p:cNvSpPr>
            <a:spLocks noGrp="1"/>
          </p:cNvSpPr>
          <p:nvPr>
            <p:ph idx="1"/>
          </p:nvPr>
        </p:nvSpPr>
        <p:spPr>
          <a:xfrm>
            <a:off x="2152650" y="2178121"/>
            <a:ext cx="7886700" cy="4400480"/>
          </a:xfrm>
        </p:spPr>
        <p:txBody>
          <a:bodyPr>
            <a:noAutofit/>
          </a:bodyPr>
          <a:lstStyle/>
          <a:p>
            <a:r>
              <a:rPr lang="en-GB" dirty="0"/>
              <a:t>Data is everywhere and the Internet of Things</a:t>
            </a:r>
          </a:p>
          <a:p>
            <a:r>
              <a:rPr lang="en-GB" dirty="0"/>
              <a:t>Even when social science data exists, it can be hard to access:</a:t>
            </a:r>
          </a:p>
          <a:p>
            <a:pPr lvl="1"/>
            <a:r>
              <a:rPr lang="en-GB" dirty="0"/>
              <a:t>Proprietary data</a:t>
            </a:r>
          </a:p>
          <a:p>
            <a:pPr lvl="2"/>
            <a:r>
              <a:rPr lang="en-GB" dirty="0"/>
              <a:t>E.g., data that Google, Facebook, Twitter, etc. have on users</a:t>
            </a:r>
          </a:p>
          <a:p>
            <a:pPr lvl="1"/>
            <a:r>
              <a:rPr lang="en-GB" dirty="0"/>
              <a:t>Government data</a:t>
            </a:r>
          </a:p>
          <a:p>
            <a:pPr lvl="2"/>
            <a:r>
              <a:rPr lang="en-GB" dirty="0"/>
              <a:t>Not everything is available (or even electronic)</a:t>
            </a:r>
          </a:p>
          <a:p>
            <a:pPr lvl="1"/>
            <a:r>
              <a:rPr lang="en-GB" dirty="0"/>
              <a:t>Not easy-to-use</a:t>
            </a:r>
          </a:p>
          <a:p>
            <a:pPr lvl="2"/>
            <a:r>
              <a:rPr lang="en-GB" dirty="0"/>
              <a:t>Wrong formats</a:t>
            </a:r>
          </a:p>
          <a:p>
            <a:pPr lvl="2"/>
            <a:r>
              <a:rPr lang="en-GB" dirty="0"/>
              <a:t>No codebooks </a:t>
            </a:r>
          </a:p>
          <a:p>
            <a:endParaRPr lang="en-GB" dirty="0"/>
          </a:p>
          <a:p>
            <a:pPr marL="3175" lvl="1" indent="0">
              <a:buNone/>
            </a:pPr>
            <a:endParaRPr lang="en-GB" dirty="0"/>
          </a:p>
          <a:p>
            <a:pPr marL="746125" lvl="2" indent="-342900"/>
            <a:endParaRPr lang="en-GB" dirty="0"/>
          </a:p>
          <a:p>
            <a:pPr lvl="1"/>
            <a:endParaRPr lang="en-GB" dirty="0"/>
          </a:p>
          <a:p>
            <a:pPr marL="457200" lvl="1" indent="0">
              <a:buNone/>
            </a:pPr>
            <a:r>
              <a:rPr lang="en-GB" dirty="0"/>
              <a:t>		</a:t>
            </a:r>
          </a:p>
          <a:p>
            <a:pPr marL="0" indent="0">
              <a:buNone/>
            </a:pPr>
            <a:r>
              <a:rPr lang="en-GB" dirty="0"/>
              <a:t>	</a:t>
            </a:r>
          </a:p>
        </p:txBody>
      </p:sp>
      <p:sp>
        <p:nvSpPr>
          <p:cNvPr id="2" name="Slide Number Placeholder 1"/>
          <p:cNvSpPr>
            <a:spLocks noGrp="1"/>
          </p:cNvSpPr>
          <p:nvPr>
            <p:ph type="sldNum" sz="quarter" idx="12"/>
          </p:nvPr>
        </p:nvSpPr>
        <p:spPr/>
        <p:txBody>
          <a:bodyPr/>
          <a:lstStyle/>
          <a:p>
            <a:fld id="{C439CF85-8457-400C-A4F9-DC61A400AE11}" type="slidenum">
              <a:rPr lang="en-US" smtClean="0"/>
              <a:t>18</a:t>
            </a:fld>
            <a:endParaRPr lang="en-US"/>
          </a:p>
        </p:txBody>
      </p:sp>
    </p:spTree>
    <p:extLst>
      <p:ext uri="{BB962C8B-B14F-4D97-AF65-F5344CB8AC3E}">
        <p14:creationId xmlns:p14="http://schemas.microsoft.com/office/powerpoint/2010/main" val="265661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Primary data</a:t>
            </a:r>
          </a:p>
        </p:txBody>
      </p:sp>
      <p:sp>
        <p:nvSpPr>
          <p:cNvPr id="5" name="Content Placeholder 4"/>
          <p:cNvSpPr>
            <a:spLocks noGrp="1"/>
          </p:cNvSpPr>
          <p:nvPr>
            <p:ph idx="1"/>
          </p:nvPr>
        </p:nvSpPr>
        <p:spPr/>
        <p:txBody>
          <a:bodyPr>
            <a:normAutofit/>
          </a:bodyPr>
          <a:lstStyle/>
          <a:p>
            <a:r>
              <a:rPr lang="en-GB" dirty="0"/>
              <a:t>Primary data</a:t>
            </a:r>
          </a:p>
          <a:p>
            <a:pPr lvl="1"/>
            <a:r>
              <a:rPr lang="en-GB" dirty="0"/>
              <a:t>Data we collect ourselves</a:t>
            </a:r>
          </a:p>
          <a:p>
            <a:r>
              <a:rPr lang="en-GB" dirty="0"/>
              <a:t>Students and primary data</a:t>
            </a:r>
          </a:p>
          <a:p>
            <a:pPr lvl="1"/>
            <a:r>
              <a:rPr lang="en-GB" dirty="0"/>
              <a:t>Feasibility of collecting primary data</a:t>
            </a:r>
          </a:p>
          <a:p>
            <a:r>
              <a:rPr lang="en-GB" dirty="0"/>
              <a:t>“Contemporary” primary data</a:t>
            </a:r>
          </a:p>
          <a:p>
            <a:pPr lvl="1"/>
            <a:r>
              <a:rPr lang="en-GB" dirty="0"/>
              <a:t>Using secondary data sources to create new dataset</a:t>
            </a:r>
          </a:p>
        </p:txBody>
      </p:sp>
      <p:sp>
        <p:nvSpPr>
          <p:cNvPr id="2" name="Slide Number Placeholder 1"/>
          <p:cNvSpPr>
            <a:spLocks noGrp="1"/>
          </p:cNvSpPr>
          <p:nvPr>
            <p:ph type="sldNum" sz="quarter" idx="12"/>
          </p:nvPr>
        </p:nvSpPr>
        <p:spPr/>
        <p:txBody>
          <a:bodyPr/>
          <a:lstStyle/>
          <a:p>
            <a:fld id="{C439CF85-8457-400C-A4F9-DC61A400AE11}" type="slidenum">
              <a:rPr lang="en-US" smtClean="0"/>
              <a:t>19</a:t>
            </a:fld>
            <a:endParaRPr lang="en-US"/>
          </a:p>
        </p:txBody>
      </p:sp>
    </p:spTree>
    <p:extLst>
      <p:ext uri="{BB962C8B-B14F-4D97-AF65-F5344CB8AC3E}">
        <p14:creationId xmlns:p14="http://schemas.microsoft.com/office/powerpoint/2010/main" val="2317638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C145-13CD-4534-BED2-D64A2854199F}"/>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64EC9F92-EDDD-4200-9998-6894914980B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15378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Secondary data</a:t>
            </a:r>
          </a:p>
        </p:txBody>
      </p:sp>
      <p:sp>
        <p:nvSpPr>
          <p:cNvPr id="5" name="Content Placeholder 4"/>
          <p:cNvSpPr>
            <a:spLocks noGrp="1"/>
          </p:cNvSpPr>
          <p:nvPr>
            <p:ph idx="1"/>
          </p:nvPr>
        </p:nvSpPr>
        <p:spPr/>
        <p:txBody>
          <a:bodyPr>
            <a:normAutofit/>
          </a:bodyPr>
          <a:lstStyle/>
          <a:p>
            <a:r>
              <a:rPr lang="en-GB" dirty="0"/>
              <a:t>Secondary data</a:t>
            </a:r>
          </a:p>
          <a:p>
            <a:pPr lvl="1"/>
            <a:r>
              <a:rPr lang="en-GB" dirty="0"/>
              <a:t>Data collected by others</a:t>
            </a:r>
          </a:p>
          <a:p>
            <a:r>
              <a:rPr lang="en-GB" dirty="0"/>
              <a:t>Difference between secondary data and useable secondary data</a:t>
            </a:r>
          </a:p>
          <a:p>
            <a:r>
              <a:rPr lang="en-GB" dirty="0"/>
              <a:t>Data sources:</a:t>
            </a:r>
          </a:p>
          <a:p>
            <a:pPr lvl="1"/>
            <a:r>
              <a:rPr lang="en-GB" dirty="0"/>
              <a:t>Data depositories</a:t>
            </a:r>
          </a:p>
          <a:p>
            <a:pPr lvl="1"/>
            <a:r>
              <a:rPr lang="en-GB" dirty="0"/>
              <a:t>Government</a:t>
            </a:r>
          </a:p>
          <a:p>
            <a:pPr lvl="1"/>
            <a:r>
              <a:rPr lang="en-GB" dirty="0" err="1"/>
              <a:t>GOs</a:t>
            </a:r>
            <a:r>
              <a:rPr lang="en-GB" dirty="0"/>
              <a:t> and NGOs</a:t>
            </a:r>
          </a:p>
          <a:p>
            <a:pPr lvl="1"/>
            <a:r>
              <a:rPr lang="en-GB" dirty="0"/>
              <a:t>Survey firms</a:t>
            </a:r>
          </a:p>
        </p:txBody>
      </p:sp>
      <p:sp>
        <p:nvSpPr>
          <p:cNvPr id="2" name="Slide Number Placeholder 1"/>
          <p:cNvSpPr>
            <a:spLocks noGrp="1"/>
          </p:cNvSpPr>
          <p:nvPr>
            <p:ph type="sldNum" sz="quarter" idx="12"/>
          </p:nvPr>
        </p:nvSpPr>
        <p:spPr/>
        <p:txBody>
          <a:bodyPr/>
          <a:lstStyle/>
          <a:p>
            <a:fld id="{C439CF85-8457-400C-A4F9-DC61A400AE11}" type="slidenum">
              <a:rPr lang="en-US" smtClean="0"/>
              <a:t>20</a:t>
            </a:fld>
            <a:endParaRPr lang="en-US"/>
          </a:p>
        </p:txBody>
      </p:sp>
    </p:spTree>
    <p:extLst>
      <p:ext uri="{BB962C8B-B14F-4D97-AF65-F5344CB8AC3E}">
        <p14:creationId xmlns:p14="http://schemas.microsoft.com/office/powerpoint/2010/main" val="1438034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Secondary data sources</a:t>
            </a:r>
          </a:p>
        </p:txBody>
      </p:sp>
      <p:sp>
        <p:nvSpPr>
          <p:cNvPr id="5" name="Content Placeholder 4"/>
          <p:cNvSpPr>
            <a:spLocks noGrp="1"/>
          </p:cNvSpPr>
          <p:nvPr>
            <p:ph idx="1"/>
          </p:nvPr>
        </p:nvSpPr>
        <p:spPr/>
        <p:txBody>
          <a:bodyPr/>
          <a:lstStyle/>
          <a:p>
            <a:r>
              <a:rPr lang="en-GB" dirty="0"/>
              <a:t>UK Data Service: </a:t>
            </a:r>
            <a:r>
              <a:rPr lang="en-US" dirty="0">
                <a:hlinkClick r:id="rId2"/>
              </a:rPr>
              <a:t>https://www.ukdataservice.ac.uk/</a:t>
            </a:r>
            <a:endParaRPr lang="en-US" dirty="0"/>
          </a:p>
          <a:p>
            <a:pPr lvl="1"/>
            <a:r>
              <a:rPr lang="en-GB" dirty="0"/>
              <a:t>Includes most ESRC-funded research datasets</a:t>
            </a:r>
          </a:p>
          <a:p>
            <a:pPr lvl="1"/>
            <a:r>
              <a:rPr lang="en-GB" dirty="0"/>
              <a:t>Need to register</a:t>
            </a:r>
          </a:p>
          <a:p>
            <a:pPr lvl="1"/>
            <a:r>
              <a:rPr lang="en-GB" dirty="0"/>
              <a:t>Limited data formats (though not problem for R)</a:t>
            </a:r>
          </a:p>
          <a:p>
            <a:r>
              <a:rPr lang="en-GB" dirty="0"/>
              <a:t>ICPSR: </a:t>
            </a:r>
            <a:r>
              <a:rPr lang="en-US" dirty="0">
                <a:hlinkClick r:id="rId3"/>
              </a:rPr>
              <a:t>https://www.icpsr.umich.edu/icpsrweb/ICPSR/</a:t>
            </a:r>
            <a:endParaRPr lang="en-US" dirty="0"/>
          </a:p>
          <a:p>
            <a:pPr lvl="1"/>
            <a:r>
              <a:rPr lang="en-GB" dirty="0"/>
              <a:t>Fewer datasets than UKDS; mostly American-focused</a:t>
            </a:r>
          </a:p>
          <a:p>
            <a:pPr lvl="1"/>
            <a:r>
              <a:rPr lang="en-GB" dirty="0"/>
              <a:t>Need to register; but simpler than UKDS</a:t>
            </a:r>
          </a:p>
          <a:p>
            <a:pPr lvl="1"/>
            <a:r>
              <a:rPr lang="en-GB" dirty="0"/>
              <a:t>Many data formats</a:t>
            </a:r>
          </a:p>
        </p:txBody>
      </p:sp>
      <p:sp>
        <p:nvSpPr>
          <p:cNvPr id="2" name="Slide Number Placeholder 1"/>
          <p:cNvSpPr>
            <a:spLocks noGrp="1"/>
          </p:cNvSpPr>
          <p:nvPr>
            <p:ph type="sldNum" sz="quarter" idx="12"/>
          </p:nvPr>
        </p:nvSpPr>
        <p:spPr/>
        <p:txBody>
          <a:bodyPr/>
          <a:lstStyle/>
          <a:p>
            <a:fld id="{C439CF85-8457-400C-A4F9-DC61A400AE11}" type="slidenum">
              <a:rPr lang="en-US" smtClean="0"/>
              <a:t>21</a:t>
            </a:fld>
            <a:endParaRPr lang="en-US"/>
          </a:p>
        </p:txBody>
      </p:sp>
    </p:spTree>
    <p:extLst>
      <p:ext uri="{BB962C8B-B14F-4D97-AF65-F5344CB8AC3E}">
        <p14:creationId xmlns:p14="http://schemas.microsoft.com/office/powerpoint/2010/main" val="1694840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Secondary data sources</a:t>
            </a:r>
          </a:p>
        </p:txBody>
      </p:sp>
      <p:sp>
        <p:nvSpPr>
          <p:cNvPr id="5" name="Content Placeholder 4"/>
          <p:cNvSpPr>
            <a:spLocks noGrp="1"/>
          </p:cNvSpPr>
          <p:nvPr>
            <p:ph idx="1"/>
          </p:nvPr>
        </p:nvSpPr>
        <p:spPr/>
        <p:txBody>
          <a:bodyPr>
            <a:normAutofit/>
          </a:bodyPr>
          <a:lstStyle/>
          <a:p>
            <a:r>
              <a:rPr lang="en-GB" dirty="0"/>
              <a:t>Harvard </a:t>
            </a:r>
            <a:r>
              <a:rPr lang="en-GB" dirty="0" err="1"/>
              <a:t>Dataverse</a:t>
            </a:r>
            <a:r>
              <a:rPr lang="en-GB" dirty="0"/>
              <a:t>: </a:t>
            </a:r>
            <a:r>
              <a:rPr lang="en-US" dirty="0">
                <a:hlinkClick r:id="rId2"/>
              </a:rPr>
              <a:t>https://dataverse.harvard.edu/dataverse/harvard</a:t>
            </a:r>
            <a:endParaRPr lang="en-US" dirty="0"/>
          </a:p>
          <a:p>
            <a:pPr lvl="1"/>
            <a:r>
              <a:rPr lang="en-GB" dirty="0"/>
              <a:t>Individual researcher-driven</a:t>
            </a:r>
          </a:p>
          <a:p>
            <a:pPr lvl="1"/>
            <a:r>
              <a:rPr lang="en-GB" dirty="0"/>
              <a:t>Social science journals</a:t>
            </a:r>
          </a:p>
          <a:p>
            <a:pPr lvl="1"/>
            <a:r>
              <a:rPr lang="en-GB" dirty="0"/>
              <a:t>Don’t need to register</a:t>
            </a:r>
          </a:p>
          <a:p>
            <a:pPr lvl="1"/>
            <a:r>
              <a:rPr lang="en-GB" dirty="0"/>
              <a:t>Limited data formats; researcher chosen</a:t>
            </a:r>
          </a:p>
          <a:p>
            <a:r>
              <a:rPr lang="en-GB" dirty="0"/>
              <a:t>Governmental:</a:t>
            </a:r>
          </a:p>
          <a:p>
            <a:pPr lvl="1"/>
            <a:r>
              <a:rPr lang="en-GB" dirty="0"/>
              <a:t>Country-specific</a:t>
            </a:r>
          </a:p>
          <a:p>
            <a:pPr lvl="1"/>
            <a:r>
              <a:rPr lang="en-GB" dirty="0"/>
              <a:t>Inter-governmental (e.g. EU)</a:t>
            </a:r>
          </a:p>
        </p:txBody>
      </p:sp>
      <p:sp>
        <p:nvSpPr>
          <p:cNvPr id="2" name="Slide Number Placeholder 1"/>
          <p:cNvSpPr>
            <a:spLocks noGrp="1"/>
          </p:cNvSpPr>
          <p:nvPr>
            <p:ph type="sldNum" sz="quarter" idx="12"/>
          </p:nvPr>
        </p:nvSpPr>
        <p:spPr/>
        <p:txBody>
          <a:bodyPr/>
          <a:lstStyle/>
          <a:p>
            <a:fld id="{C439CF85-8457-400C-A4F9-DC61A400AE11}" type="slidenum">
              <a:rPr lang="en-US" smtClean="0"/>
              <a:t>22</a:t>
            </a:fld>
            <a:endParaRPr lang="en-US"/>
          </a:p>
        </p:txBody>
      </p:sp>
    </p:spTree>
    <p:extLst>
      <p:ext uri="{BB962C8B-B14F-4D97-AF65-F5344CB8AC3E}">
        <p14:creationId xmlns:p14="http://schemas.microsoft.com/office/powerpoint/2010/main" val="1094163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Secondary data sources</a:t>
            </a:r>
          </a:p>
        </p:txBody>
      </p:sp>
      <p:sp>
        <p:nvSpPr>
          <p:cNvPr id="5" name="Content Placeholder 4"/>
          <p:cNvSpPr>
            <a:spLocks noGrp="1"/>
          </p:cNvSpPr>
          <p:nvPr>
            <p:ph idx="1"/>
          </p:nvPr>
        </p:nvSpPr>
        <p:spPr/>
        <p:txBody>
          <a:bodyPr/>
          <a:lstStyle/>
          <a:p>
            <a:r>
              <a:rPr lang="en-GB" dirty="0" err="1"/>
              <a:t>GOs</a:t>
            </a:r>
            <a:r>
              <a:rPr lang="en-GB" dirty="0"/>
              <a:t> and NGOs:</a:t>
            </a:r>
            <a:endParaRPr lang="en-US" dirty="0"/>
          </a:p>
          <a:p>
            <a:pPr lvl="1"/>
            <a:r>
              <a:rPr lang="en-GB" dirty="0"/>
              <a:t>Varying data quality and usefulness</a:t>
            </a:r>
          </a:p>
          <a:p>
            <a:pPr lvl="1"/>
            <a:r>
              <a:rPr lang="en-GB" dirty="0"/>
              <a:t>GOs: CIA, central banks</a:t>
            </a:r>
          </a:p>
          <a:p>
            <a:pPr lvl="1"/>
            <a:r>
              <a:rPr lang="en-GB" dirty="0"/>
              <a:t>NGOs: World Bank, IMF, UN…</a:t>
            </a:r>
          </a:p>
          <a:p>
            <a:r>
              <a:rPr lang="en-GB" dirty="0"/>
              <a:t>Survey firms:</a:t>
            </a:r>
          </a:p>
          <a:p>
            <a:pPr lvl="1"/>
            <a:r>
              <a:rPr lang="en-GB" dirty="0"/>
              <a:t>Varying access</a:t>
            </a:r>
          </a:p>
          <a:p>
            <a:pPr lvl="1"/>
            <a:r>
              <a:rPr lang="en-GB" dirty="0"/>
              <a:t>Most accessible is Pew; mostly US-based surveys</a:t>
            </a:r>
            <a:endParaRPr lang="en-GB" sz="2000" dirty="0"/>
          </a:p>
        </p:txBody>
      </p:sp>
      <p:sp>
        <p:nvSpPr>
          <p:cNvPr id="2" name="Slide Number Placeholder 1"/>
          <p:cNvSpPr>
            <a:spLocks noGrp="1"/>
          </p:cNvSpPr>
          <p:nvPr>
            <p:ph type="sldNum" sz="quarter" idx="12"/>
          </p:nvPr>
        </p:nvSpPr>
        <p:spPr/>
        <p:txBody>
          <a:bodyPr/>
          <a:lstStyle/>
          <a:p>
            <a:fld id="{C439CF85-8457-400C-A4F9-DC61A400AE11}" type="slidenum">
              <a:rPr lang="en-US" smtClean="0"/>
              <a:t>23</a:t>
            </a:fld>
            <a:endParaRPr lang="en-US"/>
          </a:p>
        </p:txBody>
      </p:sp>
    </p:spTree>
    <p:extLst>
      <p:ext uri="{BB962C8B-B14F-4D97-AF65-F5344CB8AC3E}">
        <p14:creationId xmlns:p14="http://schemas.microsoft.com/office/powerpoint/2010/main" val="1924024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 data movement</a:t>
            </a:r>
          </a:p>
        </p:txBody>
      </p:sp>
      <p:sp>
        <p:nvSpPr>
          <p:cNvPr id="5" name="Content Placeholder 4"/>
          <p:cNvSpPr>
            <a:spLocks noGrp="1"/>
          </p:cNvSpPr>
          <p:nvPr>
            <p:ph idx="1"/>
          </p:nvPr>
        </p:nvSpPr>
        <p:spPr/>
        <p:txBody>
          <a:bodyPr/>
          <a:lstStyle/>
          <a:p>
            <a:r>
              <a:rPr lang="en-GB" dirty="0"/>
              <a:t>Researchers provide data (and code) when articles and books published</a:t>
            </a:r>
          </a:p>
          <a:p>
            <a:r>
              <a:rPr lang="en-GB" dirty="0"/>
              <a:t>Allows for transparency and replication in social science research</a:t>
            </a:r>
          </a:p>
          <a:p>
            <a:r>
              <a:rPr lang="en-GB" dirty="0"/>
              <a:t>Economics, political science, and psychology on forefront in social sciences</a:t>
            </a:r>
          </a:p>
        </p:txBody>
      </p:sp>
      <p:sp>
        <p:nvSpPr>
          <p:cNvPr id="2" name="Slide Number Placeholder 1"/>
          <p:cNvSpPr>
            <a:spLocks noGrp="1"/>
          </p:cNvSpPr>
          <p:nvPr>
            <p:ph type="sldNum" sz="quarter" idx="12"/>
          </p:nvPr>
        </p:nvSpPr>
        <p:spPr/>
        <p:txBody>
          <a:bodyPr/>
          <a:lstStyle/>
          <a:p>
            <a:fld id="{C439CF85-8457-400C-A4F9-DC61A400AE11}" type="slidenum">
              <a:rPr lang="en-US" smtClean="0"/>
              <a:t>24</a:t>
            </a:fld>
            <a:endParaRPr lang="en-US"/>
          </a:p>
        </p:txBody>
      </p:sp>
    </p:spTree>
    <p:extLst>
      <p:ext uri="{BB962C8B-B14F-4D97-AF65-F5344CB8AC3E}">
        <p14:creationId xmlns:p14="http://schemas.microsoft.com/office/powerpoint/2010/main" val="2422808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3703-5951-4800-A8D7-2AE48F11A544}"/>
              </a:ext>
            </a:extLst>
          </p:cNvPr>
          <p:cNvSpPr>
            <a:spLocks noGrp="1"/>
          </p:cNvSpPr>
          <p:nvPr>
            <p:ph type="title"/>
          </p:nvPr>
        </p:nvSpPr>
        <p:spPr/>
        <p:txBody>
          <a:bodyPr/>
          <a:lstStyle/>
          <a:p>
            <a:r>
              <a:rPr lang="en-US" dirty="0"/>
              <a:t>Secondary Data vs. Big Data</a:t>
            </a:r>
          </a:p>
        </p:txBody>
      </p:sp>
      <p:sp>
        <p:nvSpPr>
          <p:cNvPr id="3" name="Content Placeholder 2">
            <a:extLst>
              <a:ext uri="{FF2B5EF4-FFF2-40B4-BE49-F238E27FC236}">
                <a16:creationId xmlns:a16="http://schemas.microsoft.com/office/drawing/2014/main" id="{DCFBF384-DC94-4F2F-9AE0-C693DF642479}"/>
              </a:ext>
            </a:extLst>
          </p:cNvPr>
          <p:cNvSpPr>
            <a:spLocks noGrp="1"/>
          </p:cNvSpPr>
          <p:nvPr>
            <p:ph idx="1"/>
          </p:nvPr>
        </p:nvSpPr>
        <p:spPr>
          <a:xfrm>
            <a:off x="613458" y="1845733"/>
            <a:ext cx="10542222" cy="4491405"/>
          </a:xfrm>
        </p:spPr>
        <p:txBody>
          <a:bodyPr>
            <a:normAutofit/>
          </a:bodyPr>
          <a:lstStyle/>
          <a:p>
            <a:r>
              <a:rPr lang="en-US" b="0" i="0" dirty="0">
                <a:solidFill>
                  <a:srgbClr val="101010"/>
                </a:solidFill>
                <a:effectLst/>
                <a:latin typeface="PT Serif"/>
              </a:rPr>
              <a:t>Observational Data: info collected without the presence of an explicit experiment</a:t>
            </a:r>
          </a:p>
          <a:p>
            <a:pPr lvl="1"/>
            <a:r>
              <a:rPr lang="en-US" dirty="0">
                <a:solidFill>
                  <a:srgbClr val="101010"/>
                </a:solidFill>
                <a:latin typeface="PT Serif"/>
              </a:rPr>
              <a:t>S</a:t>
            </a:r>
            <a:r>
              <a:rPr lang="en-US" b="0" i="0" dirty="0">
                <a:solidFill>
                  <a:srgbClr val="101010"/>
                </a:solidFill>
                <a:effectLst/>
                <a:latin typeface="PT Serif"/>
              </a:rPr>
              <a:t>urveys, government administrative data, nonprofit services, etc.</a:t>
            </a:r>
          </a:p>
          <a:p>
            <a:pPr lvl="1"/>
            <a:r>
              <a:rPr lang="en-US" dirty="0">
                <a:solidFill>
                  <a:srgbClr val="101010"/>
                </a:solidFill>
                <a:latin typeface="PT Serif"/>
              </a:rPr>
              <a:t>O</a:t>
            </a:r>
            <a:r>
              <a:rPr lang="en-US" b="0" i="0" dirty="0">
                <a:solidFill>
                  <a:srgbClr val="101010"/>
                </a:solidFill>
                <a:effectLst/>
                <a:latin typeface="PT Serif"/>
              </a:rPr>
              <a:t>btained by combining several datasets</a:t>
            </a:r>
            <a:r>
              <a:rPr lang="en-US" dirty="0">
                <a:solidFill>
                  <a:srgbClr val="101010"/>
                </a:solidFill>
                <a:latin typeface="PT Serif"/>
              </a:rPr>
              <a:t>. </a:t>
            </a:r>
          </a:p>
          <a:p>
            <a:pPr lvl="1"/>
            <a:r>
              <a:rPr lang="en-US" dirty="0">
                <a:solidFill>
                  <a:srgbClr val="101010"/>
                </a:solidFill>
                <a:latin typeface="PT Serif"/>
              </a:rPr>
              <a:t>T</a:t>
            </a:r>
            <a:r>
              <a:rPr lang="en-US" b="0" i="0" dirty="0">
                <a:solidFill>
                  <a:srgbClr val="101010"/>
                </a:solidFill>
                <a:effectLst/>
                <a:latin typeface="PT Serif"/>
              </a:rPr>
              <a:t>akes advantage of differences within populations, or policy changes over time and geography to estimate how effective a service or intervention is.</a:t>
            </a:r>
            <a:endParaRPr lang="en-US" dirty="0">
              <a:solidFill>
                <a:srgbClr val="101010"/>
              </a:solidFill>
              <a:latin typeface="PT Serif"/>
            </a:endParaRPr>
          </a:p>
          <a:p>
            <a:r>
              <a:rPr lang="en-US" b="0" i="0" dirty="0">
                <a:solidFill>
                  <a:srgbClr val="101010"/>
                </a:solidFill>
                <a:effectLst/>
                <a:latin typeface="PT Serif"/>
              </a:rPr>
              <a:t>“Big Data”: Analysis of massive datasets, scraping, twitter data, etc.</a:t>
            </a:r>
          </a:p>
          <a:p>
            <a:pPr lvl="1"/>
            <a:r>
              <a:rPr lang="en-US" b="0" i="0" dirty="0">
                <a:solidFill>
                  <a:srgbClr val="101010"/>
                </a:solidFill>
                <a:effectLst/>
                <a:latin typeface="PT Serif"/>
              </a:rPr>
              <a:t>Harder to get data that accurately represents the whole of a population (like a country or a state) </a:t>
            </a:r>
          </a:p>
          <a:p>
            <a:pPr lvl="1"/>
            <a:r>
              <a:rPr lang="en-US" b="0" i="0" dirty="0">
                <a:solidFill>
                  <a:srgbClr val="101010"/>
                </a:solidFill>
                <a:effectLst/>
                <a:latin typeface="PT Serif"/>
              </a:rPr>
              <a:t>Phone records &amp; locations: can be used to study traffic patterns and movement, but what about people without phones?</a:t>
            </a:r>
          </a:p>
          <a:p>
            <a:pPr lvl="1"/>
            <a:r>
              <a:rPr lang="en-US" b="0" i="0" dirty="0">
                <a:solidFill>
                  <a:srgbClr val="101010"/>
                </a:solidFill>
                <a:effectLst/>
                <a:latin typeface="PT Serif"/>
              </a:rPr>
              <a:t>Credit card transactions: shows differences in spending across socio-economics groups, but what about those that use cash?</a:t>
            </a:r>
          </a:p>
          <a:p>
            <a:r>
              <a:rPr lang="en-US" b="0" i="0" dirty="0">
                <a:solidFill>
                  <a:srgbClr val="101010"/>
                </a:solidFill>
                <a:effectLst/>
                <a:latin typeface="PT Serif"/>
              </a:rPr>
              <a:t>This remains a large problem for effectively using big data that is not originally meant for social science (sometimes called “found data”). </a:t>
            </a:r>
            <a:endParaRPr lang="en-US" dirty="0"/>
          </a:p>
        </p:txBody>
      </p:sp>
    </p:spTree>
    <p:extLst>
      <p:ext uri="{BB962C8B-B14F-4D97-AF65-F5344CB8AC3E}">
        <p14:creationId xmlns:p14="http://schemas.microsoft.com/office/powerpoint/2010/main" val="3686719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3"/>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4"/>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5"/>
              </a:rPr>
              <a:t>Data.gov </a:t>
            </a:r>
            <a:r>
              <a:rPr lang="en-US" sz="2400" dirty="0"/>
              <a:t>– NASA, EPA, Defense, FEMA, + other government departments and their open data</a:t>
            </a:r>
          </a:p>
          <a:p>
            <a:pPr marL="0" indent="0">
              <a:buNone/>
            </a:pPr>
            <a:r>
              <a:rPr lang="en-US" sz="2400" dirty="0">
                <a:hlinkClick r:id="rId6"/>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 </a:t>
            </a:r>
          </a:p>
          <a:p>
            <a:r>
              <a:rPr lang="en-US" dirty="0"/>
              <a:t>.xlsx     .</a:t>
            </a:r>
            <a:r>
              <a:rPr lang="en-US" dirty="0" err="1"/>
              <a:t>xls</a:t>
            </a:r>
            <a:r>
              <a:rPr lang="en-US" dirty="0"/>
              <a:t>     .xml       .</a:t>
            </a:r>
            <a:r>
              <a:rPr lang="en-US" dirty="0" err="1"/>
              <a:t>xlsb</a:t>
            </a:r>
            <a:r>
              <a:rPr lang="en-US" dirty="0"/>
              <a:t>    .</a:t>
            </a:r>
            <a:r>
              <a:rPr lang="en-US" dirty="0" err="1"/>
              <a:t>xlsm</a:t>
            </a:r>
            <a:endParaRPr lang="en-US" dirty="0"/>
          </a:p>
          <a:p>
            <a:pPr marL="0" indent="0">
              <a:buNone/>
            </a:pPr>
            <a:r>
              <a:rPr lang="en-US" dirty="0"/>
              <a:t> .txt </a:t>
            </a:r>
          </a:p>
          <a:p>
            <a:pPr marL="0" indent="0">
              <a:buNone/>
            </a:pPr>
            <a:r>
              <a:rPr lang="en-US" dirty="0"/>
              <a:t>.</a:t>
            </a:r>
            <a:r>
              <a:rPr lang="en-US" dirty="0" err="1"/>
              <a:t>ods</a:t>
            </a:r>
            <a:endParaRPr lang="en-US" dirty="0"/>
          </a:p>
          <a:p>
            <a:endParaRPr lang="en-US" dirty="0"/>
          </a:p>
          <a:p>
            <a:r>
              <a:rPr lang="en-US" u="sng" dirty="0"/>
              <a:t>File types Excel can’t open: </a:t>
            </a:r>
          </a:p>
          <a:p>
            <a:r>
              <a:rPr lang="en-US" dirty="0"/>
              <a:t>.</a:t>
            </a:r>
            <a:r>
              <a:rPr lang="en-US" dirty="0" err="1"/>
              <a:t>dta</a:t>
            </a:r>
            <a:r>
              <a:rPr lang="en-US" dirty="0"/>
              <a:t>, .sav &amp; more (But R can open and use these files!)</a:t>
            </a:r>
          </a:p>
        </p:txBody>
      </p:sp>
    </p:spTree>
    <p:extLst>
      <p:ext uri="{BB962C8B-B14F-4D97-AF65-F5344CB8AC3E}">
        <p14:creationId xmlns:p14="http://schemas.microsoft.com/office/powerpoint/2010/main" val="1615909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 How many rows? How many columns?</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81F6-E07E-402C-B5C8-DA1F46F3AC01}"/>
              </a:ext>
            </a:extLst>
          </p:cNvPr>
          <p:cNvSpPr>
            <a:spLocks noGrp="1"/>
          </p:cNvSpPr>
          <p:nvPr>
            <p:ph type="title"/>
          </p:nvPr>
        </p:nvSpPr>
        <p:spPr/>
        <p:txBody>
          <a:bodyPr/>
          <a:lstStyle/>
          <a:p>
            <a:r>
              <a:rPr lang="en-US" dirty="0"/>
              <a:t>CSV </a:t>
            </a:r>
            <a:r>
              <a:rPr lang="en-US" dirty="0">
                <a:sym typeface="Wingdings" panose="05000000000000000000" pitchFamily="2" charset="2"/>
              </a:rPr>
              <a:t> Excel Reminder</a:t>
            </a:r>
            <a:endParaRPr lang="en-US" dirty="0"/>
          </a:p>
        </p:txBody>
      </p:sp>
      <p:sp>
        <p:nvSpPr>
          <p:cNvPr id="3" name="Content Placeholder 2">
            <a:extLst>
              <a:ext uri="{FF2B5EF4-FFF2-40B4-BE49-F238E27FC236}">
                <a16:creationId xmlns:a16="http://schemas.microsoft.com/office/drawing/2014/main" id="{70179246-A6A1-41AE-9E86-A7E2781B653F}"/>
              </a:ext>
            </a:extLst>
          </p:cNvPr>
          <p:cNvSpPr>
            <a:spLocks noGrp="1"/>
          </p:cNvSpPr>
          <p:nvPr>
            <p:ph idx="1"/>
          </p:nvPr>
        </p:nvSpPr>
        <p:spPr/>
        <p:txBody>
          <a:bodyPr/>
          <a:lstStyle/>
          <a:p>
            <a:r>
              <a:rPr lang="en-US" dirty="0"/>
              <a:t>If you format or create graphs in a CSV file and save/close it, only the text in the file will be kept.</a:t>
            </a:r>
          </a:p>
          <a:p>
            <a:r>
              <a:rPr lang="en-US" dirty="0"/>
              <a:t>Save As -&gt; Excel file (.xlsx) if you want to save your formatting and graphs!!</a:t>
            </a:r>
          </a:p>
        </p:txBody>
      </p:sp>
    </p:spTree>
    <p:extLst>
      <p:ext uri="{BB962C8B-B14F-4D97-AF65-F5344CB8AC3E}">
        <p14:creationId xmlns:p14="http://schemas.microsoft.com/office/powerpoint/2010/main" val="914044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75206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3"/>
              </a:rPr>
              <a:t>Chicago Data Portal</a:t>
            </a:r>
            <a:endParaRPr lang="en-US" dirty="0"/>
          </a:p>
          <a:p>
            <a:pPr lvl="1"/>
            <a:r>
              <a:rPr lang="en-US" dirty="0"/>
              <a:t>Chicago data portal also has a </a:t>
            </a:r>
            <a:r>
              <a:rPr lang="en-US" dirty="0" err="1">
                <a:hlinkClick r:id="rId4"/>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5"/>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53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761760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700E-90C3-4780-A297-BF7A99151538}"/>
              </a:ext>
            </a:extLst>
          </p:cNvPr>
          <p:cNvSpPr>
            <a:spLocks noGrp="1"/>
          </p:cNvSpPr>
          <p:nvPr>
            <p:ph type="title"/>
          </p:nvPr>
        </p:nvSpPr>
        <p:spPr/>
        <p:txBody>
          <a:bodyPr/>
          <a:lstStyle/>
          <a:p>
            <a:r>
              <a:rPr lang="en-US" dirty="0"/>
              <a:t>Download Tips</a:t>
            </a:r>
          </a:p>
        </p:txBody>
      </p:sp>
      <p:sp>
        <p:nvSpPr>
          <p:cNvPr id="3" name="Content Placeholder 2">
            <a:extLst>
              <a:ext uri="{FF2B5EF4-FFF2-40B4-BE49-F238E27FC236}">
                <a16:creationId xmlns:a16="http://schemas.microsoft.com/office/drawing/2014/main" id="{6505B435-FEE5-4FDD-AF27-2121DA44D737}"/>
              </a:ext>
            </a:extLst>
          </p:cNvPr>
          <p:cNvSpPr>
            <a:spLocks noGrp="1"/>
          </p:cNvSpPr>
          <p:nvPr>
            <p:ph idx="1"/>
          </p:nvPr>
        </p:nvSpPr>
        <p:spPr/>
        <p:txBody>
          <a:bodyPr>
            <a:normAutofit/>
          </a:bodyPr>
          <a:lstStyle/>
          <a:p>
            <a:r>
              <a:rPr lang="en-US" sz="2400" dirty="0"/>
              <a:t>Take advantage of websites that let you select which variables you want or the time frame you are interested in! </a:t>
            </a:r>
          </a:p>
          <a:p>
            <a:pPr marL="0" indent="0">
              <a:buNone/>
            </a:pPr>
            <a:r>
              <a:rPr lang="en-US" sz="2400" dirty="0"/>
              <a:t>If you download the full Crash dataset, it is ~500,000 observations and ~ 250 MB  in size (1/4 of a gigabyte)</a:t>
            </a:r>
          </a:p>
          <a:p>
            <a:pPr lvl="1"/>
            <a:r>
              <a:rPr lang="en-US" sz="2000" dirty="0"/>
              <a:t>Most computers will be very sad if you open this file in excel. Even opening it takes a while. Analysis will be painful. </a:t>
            </a:r>
          </a:p>
          <a:p>
            <a:pPr lvl="1"/>
            <a:r>
              <a:rPr lang="en-US" sz="2000" dirty="0"/>
              <a:t>Fun Fact: Excel can’t open anything larger than 2 GB</a:t>
            </a:r>
          </a:p>
          <a:p>
            <a:r>
              <a:rPr lang="en-US" sz="2400" dirty="0"/>
              <a:t>If you filter the Crash data on the Chicago website from 1/1/2019 to 1/1/2021, then you “only” have ~209,000 observations</a:t>
            </a:r>
          </a:p>
          <a:p>
            <a:pPr lvl="1"/>
            <a:r>
              <a:rPr lang="en-US" sz="2000" dirty="0"/>
              <a:t>File size is much smaller and easier to work with</a:t>
            </a:r>
          </a:p>
        </p:txBody>
      </p:sp>
    </p:spTree>
    <p:extLst>
      <p:ext uri="{BB962C8B-B14F-4D97-AF65-F5344CB8AC3E}">
        <p14:creationId xmlns:p14="http://schemas.microsoft.com/office/powerpoint/2010/main" val="2225559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AE583-468E-48AE-A692-B1286DB5C2A0}"/>
              </a:ext>
            </a:extLst>
          </p:cNvPr>
          <p:cNvSpPr>
            <a:spLocks noGrp="1"/>
          </p:cNvSpPr>
          <p:nvPr>
            <p:ph type="title"/>
          </p:nvPr>
        </p:nvSpPr>
        <p:spPr/>
        <p:txBody>
          <a:bodyPr/>
          <a:lstStyle/>
          <a:p>
            <a:r>
              <a:rPr lang="en-US" dirty="0"/>
              <a:t>WID</a:t>
            </a:r>
          </a:p>
        </p:txBody>
      </p:sp>
      <p:sp>
        <p:nvSpPr>
          <p:cNvPr id="3" name="Content Placeholder 2">
            <a:extLst>
              <a:ext uri="{FF2B5EF4-FFF2-40B4-BE49-F238E27FC236}">
                <a16:creationId xmlns:a16="http://schemas.microsoft.com/office/drawing/2014/main" id="{46EDEE04-D32A-4F70-8DE7-E6D1A884363D}"/>
              </a:ext>
            </a:extLst>
          </p:cNvPr>
          <p:cNvSpPr>
            <a:spLocks noGrp="1"/>
          </p:cNvSpPr>
          <p:nvPr>
            <p:ph idx="1"/>
          </p:nvPr>
        </p:nvSpPr>
        <p:spPr/>
        <p:txBody>
          <a:bodyPr/>
          <a:lstStyle/>
          <a:p>
            <a:endParaRPr lang="en-US" dirty="0"/>
          </a:p>
        </p:txBody>
      </p:sp>
      <p:pic>
        <p:nvPicPr>
          <p:cNvPr id="5" name="Picture 4" descr="Graphical user interface, treemap chart&#10;&#10;Description automatically generated">
            <a:extLst>
              <a:ext uri="{FF2B5EF4-FFF2-40B4-BE49-F238E27FC236}">
                <a16:creationId xmlns:a16="http://schemas.microsoft.com/office/drawing/2014/main" id="{D9F0D933-7A20-426E-A425-24290E46DDD5}"/>
              </a:ext>
            </a:extLst>
          </p:cNvPr>
          <p:cNvPicPr>
            <a:picLocks noChangeAspect="1"/>
          </p:cNvPicPr>
          <p:nvPr/>
        </p:nvPicPr>
        <p:blipFill>
          <a:blip r:embed="rId3"/>
          <a:stretch>
            <a:fillRect/>
          </a:stretch>
        </p:blipFill>
        <p:spPr>
          <a:xfrm>
            <a:off x="0" y="767366"/>
            <a:ext cx="12192000" cy="5323268"/>
          </a:xfrm>
          <a:prstGeom prst="rect">
            <a:avLst/>
          </a:prstGeom>
        </p:spPr>
      </p:pic>
    </p:spTree>
    <p:extLst>
      <p:ext uri="{BB962C8B-B14F-4D97-AF65-F5344CB8AC3E}">
        <p14:creationId xmlns:p14="http://schemas.microsoft.com/office/powerpoint/2010/main" val="1339660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BCA0-DE54-4127-977B-2D7A63B4D9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FC0B02-77B6-434B-B10B-68BDF868BA99}"/>
              </a:ext>
            </a:extLst>
          </p:cNvPr>
          <p:cNvSpPr>
            <a:spLocks noGrp="1"/>
          </p:cNvSpPr>
          <p:nvPr>
            <p:ph idx="1"/>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931CDC52-4345-4D8F-A739-A06618D568E4}"/>
              </a:ext>
            </a:extLst>
          </p:cNvPr>
          <p:cNvPicPr>
            <a:picLocks noChangeAspect="1"/>
          </p:cNvPicPr>
          <p:nvPr/>
        </p:nvPicPr>
        <p:blipFill>
          <a:blip r:embed="rId2"/>
          <a:stretch>
            <a:fillRect/>
          </a:stretch>
        </p:blipFill>
        <p:spPr>
          <a:xfrm>
            <a:off x="1037786" y="1714351"/>
            <a:ext cx="10116427" cy="3429297"/>
          </a:xfrm>
          <a:prstGeom prst="rect">
            <a:avLst/>
          </a:prstGeom>
        </p:spPr>
      </p:pic>
    </p:spTree>
    <p:extLst>
      <p:ext uri="{BB962C8B-B14F-4D97-AF65-F5344CB8AC3E}">
        <p14:creationId xmlns:p14="http://schemas.microsoft.com/office/powerpoint/2010/main" val="4232264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3185-CB05-48F5-B16E-284ED5C86303}"/>
              </a:ext>
            </a:extLst>
          </p:cNvPr>
          <p:cNvSpPr>
            <a:spLocks noGrp="1"/>
          </p:cNvSpPr>
          <p:nvPr>
            <p:ph type="title"/>
          </p:nvPr>
        </p:nvSpPr>
        <p:spPr/>
        <p:txBody>
          <a:bodyPr/>
          <a:lstStyle/>
          <a:p>
            <a:r>
              <a:rPr lang="en-US" dirty="0"/>
              <a:t>Downloading WID File</a:t>
            </a:r>
          </a:p>
        </p:txBody>
      </p:sp>
      <p:sp>
        <p:nvSpPr>
          <p:cNvPr id="3" name="Content Placeholder 2">
            <a:extLst>
              <a:ext uri="{FF2B5EF4-FFF2-40B4-BE49-F238E27FC236}">
                <a16:creationId xmlns:a16="http://schemas.microsoft.com/office/drawing/2014/main" id="{A422CA51-6434-4D8B-B863-54D5A9D0E252}"/>
              </a:ext>
            </a:extLst>
          </p:cNvPr>
          <p:cNvSpPr>
            <a:spLocks noGrp="1"/>
          </p:cNvSpPr>
          <p:nvPr>
            <p:ph idx="1"/>
          </p:nvPr>
        </p:nvSpPr>
        <p:spPr/>
        <p:txBody>
          <a:bodyPr/>
          <a:lstStyle/>
          <a:p>
            <a:endParaRPr lang="en-US"/>
          </a:p>
        </p:txBody>
      </p:sp>
      <p:pic>
        <p:nvPicPr>
          <p:cNvPr id="5" name="Picture 4" descr="Table&#10;&#10;Description automatically generated">
            <a:extLst>
              <a:ext uri="{FF2B5EF4-FFF2-40B4-BE49-F238E27FC236}">
                <a16:creationId xmlns:a16="http://schemas.microsoft.com/office/drawing/2014/main" id="{5EBFAF76-51F5-4417-8882-B22C1C9FEB6B}"/>
              </a:ext>
            </a:extLst>
          </p:cNvPr>
          <p:cNvPicPr>
            <a:picLocks noChangeAspect="1"/>
          </p:cNvPicPr>
          <p:nvPr/>
        </p:nvPicPr>
        <p:blipFill>
          <a:blip r:embed="rId2"/>
          <a:stretch>
            <a:fillRect/>
          </a:stretch>
        </p:blipFill>
        <p:spPr>
          <a:xfrm>
            <a:off x="8863179" y="286603"/>
            <a:ext cx="3167144" cy="6402125"/>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F965B61A-BC4B-454D-9AF6-622F02D454C9}"/>
              </a:ext>
            </a:extLst>
          </p:cNvPr>
          <p:cNvPicPr>
            <a:picLocks noChangeAspect="1"/>
          </p:cNvPicPr>
          <p:nvPr/>
        </p:nvPicPr>
        <p:blipFill>
          <a:blip r:embed="rId3"/>
          <a:stretch>
            <a:fillRect/>
          </a:stretch>
        </p:blipFill>
        <p:spPr>
          <a:xfrm>
            <a:off x="84465" y="1845734"/>
            <a:ext cx="8488619" cy="4904391"/>
          </a:xfrm>
          <a:prstGeom prst="rect">
            <a:avLst/>
          </a:prstGeom>
        </p:spPr>
      </p:pic>
    </p:spTree>
    <p:extLst>
      <p:ext uri="{BB962C8B-B14F-4D97-AF65-F5344CB8AC3E}">
        <p14:creationId xmlns:p14="http://schemas.microsoft.com/office/powerpoint/2010/main" val="2534589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3DF1-6A73-4AD9-83EC-EFCD89330BA9}"/>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D2BA539F-0946-4291-A916-C76DB33FB1A9}"/>
              </a:ext>
            </a:extLst>
          </p:cNvPr>
          <p:cNvSpPr>
            <a:spLocks noGrp="1"/>
          </p:cNvSpPr>
          <p:nvPr>
            <p:ph idx="1"/>
          </p:nvPr>
        </p:nvSpPr>
        <p:spPr>
          <a:xfrm>
            <a:off x="1097280" y="1845734"/>
            <a:ext cx="4548146" cy="1334788"/>
          </a:xfrm>
        </p:spPr>
        <p:txBody>
          <a:bodyPr/>
          <a:lstStyle/>
          <a:p>
            <a:r>
              <a:rPr lang="en-US" dirty="0"/>
              <a:t>Lets you choose how to structure your data! </a:t>
            </a:r>
          </a:p>
        </p:txBody>
      </p:sp>
      <p:pic>
        <p:nvPicPr>
          <p:cNvPr id="5" name="Picture 4" descr="Graphical user interface&#10;&#10;Description automatically generated">
            <a:extLst>
              <a:ext uri="{FF2B5EF4-FFF2-40B4-BE49-F238E27FC236}">
                <a16:creationId xmlns:a16="http://schemas.microsoft.com/office/drawing/2014/main" id="{9FFBA3D6-54AE-412E-988D-2B01B87B00D2}"/>
              </a:ext>
            </a:extLst>
          </p:cNvPr>
          <p:cNvPicPr>
            <a:picLocks noChangeAspect="1"/>
          </p:cNvPicPr>
          <p:nvPr/>
        </p:nvPicPr>
        <p:blipFill>
          <a:blip r:embed="rId2"/>
          <a:stretch>
            <a:fillRect/>
          </a:stretch>
        </p:blipFill>
        <p:spPr>
          <a:xfrm>
            <a:off x="6350943" y="3556425"/>
            <a:ext cx="5639289" cy="2895851"/>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3B2063D7-5D63-47F8-B29F-F44BFAE1A902}"/>
              </a:ext>
            </a:extLst>
          </p:cNvPr>
          <p:cNvPicPr>
            <a:picLocks noChangeAspect="1"/>
          </p:cNvPicPr>
          <p:nvPr/>
        </p:nvPicPr>
        <p:blipFill>
          <a:blip r:embed="rId3"/>
          <a:stretch>
            <a:fillRect/>
          </a:stretch>
        </p:blipFill>
        <p:spPr>
          <a:xfrm>
            <a:off x="6324271" y="514097"/>
            <a:ext cx="5665961" cy="2933954"/>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430AEFFC-BF50-40D1-9F8C-941F091A60F0}"/>
              </a:ext>
            </a:extLst>
          </p:cNvPr>
          <p:cNvPicPr>
            <a:picLocks noChangeAspect="1"/>
          </p:cNvPicPr>
          <p:nvPr/>
        </p:nvPicPr>
        <p:blipFill>
          <a:blip r:embed="rId4"/>
          <a:stretch>
            <a:fillRect/>
          </a:stretch>
        </p:blipFill>
        <p:spPr>
          <a:xfrm>
            <a:off x="175097" y="3556425"/>
            <a:ext cx="5665961" cy="2922523"/>
          </a:xfrm>
          <a:prstGeom prst="rect">
            <a:avLst/>
          </a:prstGeom>
        </p:spPr>
      </p:pic>
    </p:spTree>
    <p:extLst>
      <p:ext uri="{BB962C8B-B14F-4D97-AF65-F5344CB8AC3E}">
        <p14:creationId xmlns:p14="http://schemas.microsoft.com/office/powerpoint/2010/main" val="1663835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42A9F-774E-41B8-B5EE-6161A6D6BCFC}"/>
              </a:ext>
            </a:extLst>
          </p:cNvPr>
          <p:cNvSpPr>
            <a:spLocks noGrp="1"/>
          </p:cNvSpPr>
          <p:nvPr>
            <p:ph type="title"/>
          </p:nvPr>
        </p:nvSpPr>
        <p:spPr/>
        <p:txBody>
          <a:bodyPr/>
          <a:lstStyle/>
          <a:p>
            <a:r>
              <a:rPr lang="en-US" dirty="0"/>
              <a:t>WID</a:t>
            </a:r>
          </a:p>
        </p:txBody>
      </p:sp>
      <p:sp>
        <p:nvSpPr>
          <p:cNvPr id="3" name="Content Placeholder 2">
            <a:extLst>
              <a:ext uri="{FF2B5EF4-FFF2-40B4-BE49-F238E27FC236}">
                <a16:creationId xmlns:a16="http://schemas.microsoft.com/office/drawing/2014/main" id="{AD2B9FE9-C506-4C20-9894-72EEEA161A5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44949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201A-29BA-4E7E-A060-F2F7493618DB}"/>
              </a:ext>
            </a:extLst>
          </p:cNvPr>
          <p:cNvSpPr>
            <a:spLocks noGrp="1"/>
          </p:cNvSpPr>
          <p:nvPr>
            <p:ph type="title"/>
          </p:nvPr>
        </p:nvSpPr>
        <p:spPr/>
        <p:txBody>
          <a:bodyPr/>
          <a:lstStyle/>
          <a:p>
            <a:r>
              <a:rPr lang="en-US" dirty="0"/>
              <a:t>Complete Handout before Leaving</a:t>
            </a:r>
          </a:p>
        </p:txBody>
      </p:sp>
      <p:sp>
        <p:nvSpPr>
          <p:cNvPr id="3" name="Content Placeholder 2">
            <a:extLst>
              <a:ext uri="{FF2B5EF4-FFF2-40B4-BE49-F238E27FC236}">
                <a16:creationId xmlns:a16="http://schemas.microsoft.com/office/drawing/2014/main" id="{232EA081-DF14-4B94-9B7C-A84C30D259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5590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 – Data Management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a:xfrm>
            <a:off x="1097280" y="286603"/>
            <a:ext cx="10058400" cy="906093"/>
          </a:xfrm>
        </p:spPr>
        <p:txBody>
          <a:bodyPr/>
          <a:lstStyle/>
          <a:p>
            <a:r>
              <a:rPr lang="en-US" dirty="0"/>
              <a:t>Data Management</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a:xfrm>
            <a:off x="310101" y="2028614"/>
            <a:ext cx="2083242" cy="4023360"/>
          </a:xfrm>
        </p:spPr>
        <p:txBody>
          <a:bodyPr/>
          <a:lstStyle/>
          <a:p>
            <a:r>
              <a:rPr lang="en-US" dirty="0"/>
              <a:t>Data will very rarely be organized the way that you want</a:t>
            </a:r>
          </a:p>
          <a:p>
            <a:endParaRPr lang="en-US" dirty="0"/>
          </a:p>
          <a:p>
            <a:r>
              <a:rPr lang="en-US" dirty="0"/>
              <a:t>.</a:t>
            </a:r>
          </a:p>
        </p:txBody>
      </p:sp>
      <p:pic>
        <p:nvPicPr>
          <p:cNvPr id="4" name="Picture 3">
            <a:extLst>
              <a:ext uri="{FF2B5EF4-FFF2-40B4-BE49-F238E27FC236}">
                <a16:creationId xmlns:a16="http://schemas.microsoft.com/office/drawing/2014/main" id="{5A01F7FF-4C34-4BF9-A52B-944CE5E92EE3}"/>
              </a:ext>
            </a:extLst>
          </p:cNvPr>
          <p:cNvPicPr>
            <a:picLocks noChangeAspect="1"/>
          </p:cNvPicPr>
          <p:nvPr/>
        </p:nvPicPr>
        <p:blipFill>
          <a:blip r:embed="rId3"/>
          <a:stretch>
            <a:fillRect/>
          </a:stretch>
        </p:blipFill>
        <p:spPr>
          <a:xfrm>
            <a:off x="2504660" y="1408872"/>
            <a:ext cx="9687339" cy="5449128"/>
          </a:xfrm>
          <a:prstGeom prst="rect">
            <a:avLst/>
          </a:prstGeom>
        </p:spPr>
      </p:pic>
    </p:spTree>
    <p:extLst>
      <p:ext uri="{BB962C8B-B14F-4D97-AF65-F5344CB8AC3E}">
        <p14:creationId xmlns:p14="http://schemas.microsoft.com/office/powerpoint/2010/main" val="774456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a:xfrm>
            <a:off x="532738" y="2113987"/>
            <a:ext cx="7134786" cy="4023360"/>
          </a:xfrm>
        </p:spPr>
        <p:txBody>
          <a:bodyPr>
            <a:normAutofit/>
          </a:bodyPr>
          <a:lstStyle/>
          <a:p>
            <a:r>
              <a:rPr lang="en-US" sz="2800" dirty="0"/>
              <a:t>Good (aka “Tidy”) Data</a:t>
            </a:r>
          </a:p>
          <a:p>
            <a:pPr lvl="1"/>
            <a:r>
              <a:rPr lang="en-US" sz="2400" dirty="0"/>
              <a:t>Each variable should have its own column</a:t>
            </a:r>
          </a:p>
          <a:p>
            <a:pPr lvl="1"/>
            <a:r>
              <a:rPr lang="en-US" sz="2400" dirty="0"/>
              <a:t>Each observation must have its own row</a:t>
            </a:r>
          </a:p>
          <a:p>
            <a:pPr lvl="1"/>
            <a:r>
              <a:rPr lang="en-US" sz="2400" dirty="0"/>
              <a:t>Each value must have its own cell</a:t>
            </a:r>
          </a:p>
          <a:p>
            <a:pPr marL="201168" lvl="1" indent="0">
              <a:buNone/>
            </a:pPr>
            <a:endParaRPr lang="en-US" sz="2400" dirty="0"/>
          </a:p>
          <a:p>
            <a:r>
              <a:rPr lang="en-US" sz="2800" dirty="0"/>
              <a:t>Rectangular Data: Rows indicate observations, or cases, and columns indicate variables</a:t>
            </a:r>
          </a:p>
          <a:p>
            <a:pPr lvl="1"/>
            <a:r>
              <a:rPr lang="en-US" sz="2400" dirty="0"/>
              <a:t>Excel tables</a:t>
            </a:r>
          </a:p>
          <a:p>
            <a:pPr lvl="1"/>
            <a:r>
              <a:rPr lang="en-US" sz="2400" dirty="0"/>
              <a:t>R </a:t>
            </a:r>
            <a:r>
              <a:rPr lang="en-US" sz="2400" dirty="0" err="1"/>
              <a:t>dataframes</a:t>
            </a:r>
            <a:r>
              <a:rPr lang="en-US" sz="2400" dirty="0"/>
              <a:t> or </a:t>
            </a:r>
            <a:r>
              <a:rPr lang="en-US" sz="2400" dirty="0" err="1"/>
              <a:t>tibbles</a:t>
            </a:r>
            <a:endParaRPr lang="en-US" sz="2400"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7494448" y="1070659"/>
            <a:ext cx="4464944" cy="5066688"/>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BA59-626A-4DA1-B67A-A2404F39FF94}"/>
              </a:ext>
            </a:extLst>
          </p:cNvPr>
          <p:cNvSpPr>
            <a:spLocks noGrp="1"/>
          </p:cNvSpPr>
          <p:nvPr>
            <p:ph type="title"/>
          </p:nvPr>
        </p:nvSpPr>
        <p:spPr/>
        <p:txBody>
          <a:bodyPr/>
          <a:lstStyle/>
          <a:p>
            <a:r>
              <a:rPr lang="en-US" dirty="0"/>
              <a:t>Data Cleaning Examples</a:t>
            </a:r>
          </a:p>
        </p:txBody>
      </p:sp>
      <p:sp>
        <p:nvSpPr>
          <p:cNvPr id="3" name="Content Placeholder 2">
            <a:extLst>
              <a:ext uri="{FF2B5EF4-FFF2-40B4-BE49-F238E27FC236}">
                <a16:creationId xmlns:a16="http://schemas.microsoft.com/office/drawing/2014/main" id="{D0700148-38C6-476F-9608-DDAEFFC2F104}"/>
              </a:ext>
            </a:extLst>
          </p:cNvPr>
          <p:cNvSpPr>
            <a:spLocks noGrp="1"/>
          </p:cNvSpPr>
          <p:nvPr>
            <p:ph idx="1"/>
          </p:nvPr>
        </p:nvSpPr>
        <p:spPr>
          <a:xfrm>
            <a:off x="1097280" y="1845734"/>
            <a:ext cx="5785529" cy="4023360"/>
          </a:xfrm>
        </p:spPr>
        <p:txBody>
          <a:bodyPr/>
          <a:lstStyle/>
          <a:p>
            <a:r>
              <a:rPr lang="en-US" dirty="0"/>
              <a:t>Add photos of disaster declarations – state – year in wide and long formats</a:t>
            </a:r>
          </a:p>
        </p:txBody>
      </p:sp>
      <p:pic>
        <p:nvPicPr>
          <p:cNvPr id="9" name="Picture 8">
            <a:extLst>
              <a:ext uri="{FF2B5EF4-FFF2-40B4-BE49-F238E27FC236}">
                <a16:creationId xmlns:a16="http://schemas.microsoft.com/office/drawing/2014/main" id="{26106E07-FF2C-403E-9CA8-A3B526D7F398}"/>
              </a:ext>
            </a:extLst>
          </p:cNvPr>
          <p:cNvPicPr>
            <a:picLocks noChangeAspect="1"/>
          </p:cNvPicPr>
          <p:nvPr/>
        </p:nvPicPr>
        <p:blipFill>
          <a:blip r:embed="rId3"/>
          <a:stretch>
            <a:fillRect/>
          </a:stretch>
        </p:blipFill>
        <p:spPr>
          <a:xfrm>
            <a:off x="1099524" y="2766967"/>
            <a:ext cx="6209074" cy="3210501"/>
          </a:xfrm>
          <a:prstGeom prst="rect">
            <a:avLst/>
          </a:prstGeom>
        </p:spPr>
      </p:pic>
    </p:spTree>
    <p:extLst>
      <p:ext uri="{BB962C8B-B14F-4D97-AF65-F5344CB8AC3E}">
        <p14:creationId xmlns:p14="http://schemas.microsoft.com/office/powerpoint/2010/main" val="594712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D912-295C-4A07-A0AB-BB78958C572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20FE61C-C6BB-4ACF-9881-B890002A0C4C}"/>
              </a:ext>
            </a:extLst>
          </p:cNvPr>
          <p:cNvSpPr>
            <a:spLocks noGrp="1"/>
          </p:cNvSpPr>
          <p:nvPr>
            <p:ph idx="1"/>
          </p:nvPr>
        </p:nvSpPr>
        <p:spPr>
          <a:xfrm>
            <a:off x="8811490" y="3429000"/>
            <a:ext cx="3228110" cy="2440094"/>
          </a:xfrm>
        </p:spPr>
        <p:txBody>
          <a:bodyPr/>
          <a:lstStyle/>
          <a:p>
            <a:r>
              <a:rPr lang="en-US" dirty="0"/>
              <a:t>Why would this data be challenging to work with? </a:t>
            </a:r>
          </a:p>
          <a:p>
            <a:r>
              <a:rPr lang="en-US" dirty="0"/>
              <a:t>What are the variables of this dataset?</a:t>
            </a:r>
          </a:p>
          <a:p>
            <a:r>
              <a:rPr lang="en-US" dirty="0"/>
              <a:t>How would you improve it?</a:t>
            </a:r>
          </a:p>
          <a:p>
            <a:endParaRPr lang="en-US" dirty="0"/>
          </a:p>
        </p:txBody>
      </p:sp>
      <p:pic>
        <p:nvPicPr>
          <p:cNvPr id="5" name="Picture 4">
            <a:extLst>
              <a:ext uri="{FF2B5EF4-FFF2-40B4-BE49-F238E27FC236}">
                <a16:creationId xmlns:a16="http://schemas.microsoft.com/office/drawing/2014/main" id="{8447E734-065C-4C3B-A7EA-58677A6EF84D}"/>
              </a:ext>
            </a:extLst>
          </p:cNvPr>
          <p:cNvPicPr>
            <a:picLocks noChangeAspect="1"/>
          </p:cNvPicPr>
          <p:nvPr/>
        </p:nvPicPr>
        <p:blipFill>
          <a:blip r:embed="rId3"/>
          <a:stretch>
            <a:fillRect/>
          </a:stretch>
        </p:blipFill>
        <p:spPr>
          <a:xfrm>
            <a:off x="298054" y="1845734"/>
            <a:ext cx="8194782" cy="4378035"/>
          </a:xfrm>
          <a:prstGeom prst="rect">
            <a:avLst/>
          </a:prstGeom>
        </p:spPr>
      </p:pic>
    </p:spTree>
    <p:extLst>
      <p:ext uri="{BB962C8B-B14F-4D97-AF65-F5344CB8AC3E}">
        <p14:creationId xmlns:p14="http://schemas.microsoft.com/office/powerpoint/2010/main" val="1105005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7E9E-A951-45AF-9D2A-E8D958A04C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5ED9AC-803A-4CBE-8FD0-B13432EBC0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E77EC1D-C4F3-4708-8B76-7AE3D626915B}"/>
              </a:ext>
            </a:extLst>
          </p:cNvPr>
          <p:cNvPicPr>
            <a:picLocks noChangeAspect="1"/>
          </p:cNvPicPr>
          <p:nvPr/>
        </p:nvPicPr>
        <p:blipFill>
          <a:blip r:embed="rId2"/>
          <a:stretch>
            <a:fillRect/>
          </a:stretch>
        </p:blipFill>
        <p:spPr>
          <a:xfrm>
            <a:off x="2328640" y="348948"/>
            <a:ext cx="5499177" cy="5912327"/>
          </a:xfrm>
          <a:prstGeom prst="rect">
            <a:avLst/>
          </a:prstGeom>
        </p:spPr>
      </p:pic>
    </p:spTree>
    <p:extLst>
      <p:ext uri="{BB962C8B-B14F-4D97-AF65-F5344CB8AC3E}">
        <p14:creationId xmlns:p14="http://schemas.microsoft.com/office/powerpoint/2010/main" val="1521289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53AC-DE5B-44F0-943F-25CC681FBAE2}"/>
              </a:ext>
            </a:extLst>
          </p:cNvPr>
          <p:cNvSpPr>
            <a:spLocks noGrp="1"/>
          </p:cNvSpPr>
          <p:nvPr>
            <p:ph type="title"/>
          </p:nvPr>
        </p:nvSpPr>
        <p:spPr/>
        <p:txBody>
          <a:bodyPr/>
          <a:lstStyle/>
          <a:p>
            <a:r>
              <a:rPr lang="en-US" dirty="0"/>
              <a:t>Each column is a variable</a:t>
            </a:r>
          </a:p>
        </p:txBody>
      </p:sp>
      <p:sp>
        <p:nvSpPr>
          <p:cNvPr id="3" name="Content Placeholder 2">
            <a:extLst>
              <a:ext uri="{FF2B5EF4-FFF2-40B4-BE49-F238E27FC236}">
                <a16:creationId xmlns:a16="http://schemas.microsoft.com/office/drawing/2014/main" id="{6713864A-A812-451A-A118-F3914C06FBBD}"/>
              </a:ext>
            </a:extLst>
          </p:cNvPr>
          <p:cNvSpPr>
            <a:spLocks noGrp="1"/>
          </p:cNvSpPr>
          <p:nvPr>
            <p:ph idx="1"/>
          </p:nvPr>
        </p:nvSpPr>
        <p:spPr/>
        <p:txBody>
          <a:bodyPr/>
          <a:lstStyle/>
          <a:p>
            <a:endParaRPr lang="en-US"/>
          </a:p>
        </p:txBody>
      </p:sp>
      <p:pic>
        <p:nvPicPr>
          <p:cNvPr id="1032" name="Picture 8">
            <a:extLst>
              <a:ext uri="{FF2B5EF4-FFF2-40B4-BE49-F238E27FC236}">
                <a16:creationId xmlns:a16="http://schemas.microsoft.com/office/drawing/2014/main" id="{5EF9D701-FCAE-4843-8B10-94BA7EAFE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53" y="1873333"/>
            <a:ext cx="9142847" cy="4276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01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89274" y="2410475"/>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B17-CA13-41E9-A0CA-4A6BCBE47416}"/>
              </a:ext>
            </a:extLst>
          </p:cNvPr>
          <p:cNvSpPr>
            <a:spLocks noGrp="1"/>
          </p:cNvSpPr>
          <p:nvPr>
            <p:ph type="title"/>
          </p:nvPr>
        </p:nvSpPr>
        <p:spPr/>
        <p:txBody>
          <a:bodyPr/>
          <a:lstStyle/>
          <a:p>
            <a:r>
              <a:rPr lang="en-US" dirty="0"/>
              <a:t>Excel Tables</a:t>
            </a:r>
          </a:p>
        </p:txBody>
      </p:sp>
      <p:sp>
        <p:nvSpPr>
          <p:cNvPr id="3" name="Content Placeholder 2">
            <a:extLst>
              <a:ext uri="{FF2B5EF4-FFF2-40B4-BE49-F238E27FC236}">
                <a16:creationId xmlns:a16="http://schemas.microsoft.com/office/drawing/2014/main" id="{F7B5DAC2-7728-4C98-B6D2-CEFC002AF924}"/>
              </a:ext>
            </a:extLst>
          </p:cNvPr>
          <p:cNvSpPr>
            <a:spLocks noGrp="1"/>
          </p:cNvSpPr>
          <p:nvPr>
            <p:ph idx="1"/>
          </p:nvPr>
        </p:nvSpPr>
        <p:spPr/>
        <p:txBody>
          <a:bodyPr/>
          <a:lstStyle/>
          <a:p>
            <a:r>
              <a:rPr lang="en-US" dirty="0"/>
              <a:t>An Excel table is a rectangular range of cells used to store data</a:t>
            </a:r>
          </a:p>
          <a:p>
            <a:r>
              <a:rPr lang="en-US" dirty="0"/>
              <a:t>- Tools for entering, editing, analyzing data</a:t>
            </a:r>
          </a:p>
          <a:p>
            <a:endParaRPr lang="en-US" dirty="0"/>
          </a:p>
          <a:p>
            <a:pPr marL="0" indent="0">
              <a:buNone/>
            </a:pPr>
            <a:endParaRPr lang="en-US" b="1" dirty="0"/>
          </a:p>
          <a:p>
            <a:pPr marL="0" indent="0">
              <a:buNone/>
            </a:pPr>
            <a:r>
              <a:rPr lang="en-US" b="1" dirty="0"/>
              <a:t>Create an Excel Table:</a:t>
            </a:r>
          </a:p>
          <a:p>
            <a:r>
              <a:rPr lang="en-US" dirty="0"/>
              <a:t>Select all data in excel sheet &gt; Insert &gt; Tables &gt; Table</a:t>
            </a:r>
          </a:p>
          <a:p>
            <a:r>
              <a:rPr lang="en-US" dirty="0"/>
              <a:t>- Or click on any cell in the data, Insert &gt; Table</a:t>
            </a:r>
          </a:p>
        </p:txBody>
      </p:sp>
      <p:pic>
        <p:nvPicPr>
          <p:cNvPr id="7" name="Picture 6">
            <a:extLst>
              <a:ext uri="{FF2B5EF4-FFF2-40B4-BE49-F238E27FC236}">
                <a16:creationId xmlns:a16="http://schemas.microsoft.com/office/drawing/2014/main" id="{4264F625-045C-46C5-BDF4-5B76D4955481}"/>
              </a:ext>
            </a:extLst>
          </p:cNvPr>
          <p:cNvPicPr>
            <a:picLocks noChangeAspect="1"/>
          </p:cNvPicPr>
          <p:nvPr/>
        </p:nvPicPr>
        <p:blipFill>
          <a:blip r:embed="rId3"/>
          <a:stretch>
            <a:fillRect/>
          </a:stretch>
        </p:blipFill>
        <p:spPr>
          <a:xfrm>
            <a:off x="7263338" y="3309816"/>
            <a:ext cx="4776692" cy="2846092"/>
          </a:xfrm>
          <a:prstGeom prst="rect">
            <a:avLst/>
          </a:prstGeom>
        </p:spPr>
      </p:pic>
    </p:spTree>
    <p:extLst>
      <p:ext uri="{BB962C8B-B14F-4D97-AF65-F5344CB8AC3E}">
        <p14:creationId xmlns:p14="http://schemas.microsoft.com/office/powerpoint/2010/main" val="2268216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3"/>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0F0D-EB20-4BFB-8586-792F2D3033C3}"/>
              </a:ext>
            </a:extLst>
          </p:cNvPr>
          <p:cNvSpPr>
            <a:spLocks noGrp="1"/>
          </p:cNvSpPr>
          <p:nvPr>
            <p:ph type="title"/>
          </p:nvPr>
        </p:nvSpPr>
        <p:spPr/>
        <p:txBody>
          <a:bodyPr/>
          <a:lstStyle/>
          <a:p>
            <a:r>
              <a:rPr lang="en-US" dirty="0"/>
              <a:t>Pivot Tables</a:t>
            </a:r>
          </a:p>
        </p:txBody>
      </p:sp>
      <p:sp>
        <p:nvSpPr>
          <p:cNvPr id="3" name="Content Placeholder 2">
            <a:extLst>
              <a:ext uri="{FF2B5EF4-FFF2-40B4-BE49-F238E27FC236}">
                <a16:creationId xmlns:a16="http://schemas.microsoft.com/office/drawing/2014/main" id="{8409BF1F-7CE2-46F9-ACAB-A8386D942870}"/>
              </a:ext>
            </a:extLst>
          </p:cNvPr>
          <p:cNvSpPr>
            <a:spLocks noGrp="1"/>
          </p:cNvSpPr>
          <p:nvPr>
            <p:ph idx="1"/>
          </p:nvPr>
        </p:nvSpPr>
        <p:spPr/>
        <p:txBody>
          <a:bodyPr>
            <a:normAutofit/>
          </a:bodyPr>
          <a:lstStyle/>
          <a:p>
            <a:r>
              <a:rPr lang="en-US" sz="3200" dirty="0"/>
              <a:t>Pivot tables are tables in Excel that summarize data from the original table. </a:t>
            </a:r>
          </a:p>
          <a:p>
            <a:pPr lvl="1"/>
            <a:r>
              <a:rPr lang="en-US" sz="2800" dirty="0"/>
              <a:t>Ex. If you have the amount of electricity used by each household and business in county, you could calculate the average amount of electricity used by each county or state.</a:t>
            </a:r>
          </a:p>
          <a:p>
            <a:pPr lvl="1"/>
            <a:endParaRPr lang="en-US" sz="2800" dirty="0"/>
          </a:p>
          <a:p>
            <a:pPr lvl="1"/>
            <a:r>
              <a:rPr lang="en-US" sz="2800" dirty="0"/>
              <a:t>Pivot tables help go from long format to wide format</a:t>
            </a:r>
          </a:p>
          <a:p>
            <a:pPr lvl="2"/>
            <a:r>
              <a:rPr lang="en-US" sz="2000" dirty="0"/>
              <a:t>In R, the commands are </a:t>
            </a:r>
            <a:r>
              <a:rPr lang="en-US" sz="2000" dirty="0" err="1"/>
              <a:t>pivot_longer</a:t>
            </a:r>
            <a:r>
              <a:rPr lang="en-US" sz="2000" dirty="0"/>
              <a:t>() and </a:t>
            </a:r>
            <a:r>
              <a:rPr lang="en-US" sz="2000" dirty="0" err="1"/>
              <a:t>pivot_wider</a:t>
            </a:r>
            <a:r>
              <a:rPr lang="en-US" sz="2000" dirty="0"/>
              <a:t>()</a:t>
            </a:r>
          </a:p>
        </p:txBody>
      </p:sp>
    </p:spTree>
    <p:extLst>
      <p:ext uri="{BB962C8B-B14F-4D97-AF65-F5344CB8AC3E}">
        <p14:creationId xmlns:p14="http://schemas.microsoft.com/office/powerpoint/2010/main" val="338100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Pivot Tables &amp; Pivot Charts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Pivot Charts do not choose the appropriate graph for you. </a:t>
            </a:r>
          </a:p>
          <a:p>
            <a:r>
              <a:rPr lang="en-US" dirty="0"/>
              <a:t>Shortcut for Pivot Chart </a:t>
            </a:r>
            <a:r>
              <a:rPr lang="en-US" dirty="0">
                <a:sym typeface="Wingdings" panose="05000000000000000000" pitchFamily="2" charset="2"/>
              </a:rPr>
              <a:t> Click on any cell in the pivot table  and F11</a:t>
            </a:r>
            <a:endParaRPr lang="en-US" dirty="0"/>
          </a:p>
        </p:txBody>
      </p:sp>
    </p:spTree>
    <p:extLst>
      <p:ext uri="{BB962C8B-B14F-4D97-AF65-F5344CB8AC3E}">
        <p14:creationId xmlns:p14="http://schemas.microsoft.com/office/powerpoint/2010/main" val="4141091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862-6159-4AE4-A8D1-D7EDF8FF6F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E67531-52BC-4A42-BBC4-033EAEC5B7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EEE878-AE77-41D2-91B7-95F0F17FB1C4}"/>
              </a:ext>
            </a:extLst>
          </p:cNvPr>
          <p:cNvPicPr>
            <a:picLocks noChangeAspect="1"/>
          </p:cNvPicPr>
          <p:nvPr/>
        </p:nvPicPr>
        <p:blipFill>
          <a:blip r:embed="rId2"/>
          <a:stretch>
            <a:fillRect/>
          </a:stretch>
        </p:blipFill>
        <p:spPr>
          <a:xfrm>
            <a:off x="1097280" y="1462064"/>
            <a:ext cx="7696867" cy="4675275"/>
          </a:xfrm>
          <a:prstGeom prst="rect">
            <a:avLst/>
          </a:prstGeom>
        </p:spPr>
      </p:pic>
    </p:spTree>
    <p:extLst>
      <p:ext uri="{BB962C8B-B14F-4D97-AF65-F5344CB8AC3E}">
        <p14:creationId xmlns:p14="http://schemas.microsoft.com/office/powerpoint/2010/main" val="2103330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C182-9EB6-4D35-8D2D-F1036F89DEB4}"/>
              </a:ext>
            </a:extLst>
          </p:cNvPr>
          <p:cNvSpPr>
            <a:spLocks noGrp="1"/>
          </p:cNvSpPr>
          <p:nvPr>
            <p:ph type="title"/>
          </p:nvPr>
        </p:nvSpPr>
        <p:spPr/>
        <p:txBody>
          <a:bodyPr/>
          <a:lstStyle/>
          <a:p>
            <a:r>
              <a:rPr lang="en-US" dirty="0"/>
              <a:t>Wide vs. Long Format</a:t>
            </a:r>
          </a:p>
        </p:txBody>
      </p:sp>
      <p:sp>
        <p:nvSpPr>
          <p:cNvPr id="3" name="Content Placeholder 2">
            <a:extLst>
              <a:ext uri="{FF2B5EF4-FFF2-40B4-BE49-F238E27FC236}">
                <a16:creationId xmlns:a16="http://schemas.microsoft.com/office/drawing/2014/main" id="{1235F06A-53F0-4969-8FD8-A3CC748856C5}"/>
              </a:ext>
            </a:extLst>
          </p:cNvPr>
          <p:cNvSpPr>
            <a:spLocks noGrp="1"/>
          </p:cNvSpPr>
          <p:nvPr>
            <p:ph idx="1"/>
          </p:nvPr>
        </p:nvSpPr>
        <p:spPr>
          <a:xfrm>
            <a:off x="1097280" y="1845734"/>
            <a:ext cx="5048339" cy="4023360"/>
          </a:xfrm>
        </p:spPr>
        <p:txBody>
          <a:bodyPr>
            <a:normAutofit lnSpcReduction="10000"/>
          </a:bodyPr>
          <a:lstStyle/>
          <a:p>
            <a:r>
              <a:rPr lang="en-US" sz="2400" dirty="0"/>
              <a:t>Long Format: Each observation is in its own row</a:t>
            </a:r>
          </a:p>
          <a:p>
            <a:pPr lvl="1"/>
            <a:r>
              <a:rPr lang="en-US" sz="2000" dirty="0"/>
              <a:t>Allows you to add as many variables as you want</a:t>
            </a:r>
          </a:p>
          <a:p>
            <a:pPr lvl="1"/>
            <a:r>
              <a:rPr lang="en-US" sz="2000" dirty="0"/>
              <a:t>You can look at responses for an age group, in a country, during a specific year.</a:t>
            </a:r>
          </a:p>
          <a:p>
            <a:endParaRPr lang="en-US" sz="2400" dirty="0"/>
          </a:p>
          <a:p>
            <a:r>
              <a:rPr lang="en-US" sz="2400" dirty="0"/>
              <a:t>Wide Format</a:t>
            </a:r>
          </a:p>
          <a:p>
            <a:pPr lvl="1"/>
            <a:r>
              <a:rPr lang="en-US" sz="2000" dirty="0"/>
              <a:t>Multiple values in a row (multiple years, countries, etc.)</a:t>
            </a:r>
          </a:p>
          <a:p>
            <a:pPr lvl="1"/>
            <a:r>
              <a:rPr lang="en-US" sz="2000" dirty="0"/>
              <a:t>Only 2 variables at a time (country and year, gender and age group, etc.)</a:t>
            </a:r>
          </a:p>
        </p:txBody>
      </p:sp>
      <p:pic>
        <p:nvPicPr>
          <p:cNvPr id="5" name="Picture 4">
            <a:extLst>
              <a:ext uri="{FF2B5EF4-FFF2-40B4-BE49-F238E27FC236}">
                <a16:creationId xmlns:a16="http://schemas.microsoft.com/office/drawing/2014/main" id="{E4BA21BA-6315-4531-BA71-E57DDF079F43}"/>
              </a:ext>
            </a:extLst>
          </p:cNvPr>
          <p:cNvPicPr>
            <a:picLocks noChangeAspect="1"/>
          </p:cNvPicPr>
          <p:nvPr/>
        </p:nvPicPr>
        <p:blipFill>
          <a:blip r:embed="rId3"/>
          <a:stretch>
            <a:fillRect/>
          </a:stretch>
        </p:blipFill>
        <p:spPr>
          <a:xfrm>
            <a:off x="6194231" y="2643963"/>
            <a:ext cx="5997769" cy="3593804"/>
          </a:xfrm>
          <a:prstGeom prst="rect">
            <a:avLst/>
          </a:prstGeom>
        </p:spPr>
      </p:pic>
    </p:spTree>
    <p:extLst>
      <p:ext uri="{BB962C8B-B14F-4D97-AF65-F5344CB8AC3E}">
        <p14:creationId xmlns:p14="http://schemas.microsoft.com/office/powerpoint/2010/main" val="1532940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FC21-A882-4FD1-8E41-CEF4817D34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A18FD5-3515-4837-9F5F-6622206458D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244459C-AC71-4BA5-B8E6-E5C386568D9D}"/>
              </a:ext>
            </a:extLst>
          </p:cNvPr>
          <p:cNvPicPr>
            <a:picLocks noChangeAspect="1"/>
          </p:cNvPicPr>
          <p:nvPr/>
        </p:nvPicPr>
        <p:blipFill>
          <a:blip r:embed="rId3"/>
          <a:stretch>
            <a:fillRect/>
          </a:stretch>
        </p:blipFill>
        <p:spPr>
          <a:xfrm>
            <a:off x="1368830" y="683168"/>
            <a:ext cx="9786850" cy="6174832"/>
          </a:xfrm>
          <a:prstGeom prst="rect">
            <a:avLst/>
          </a:prstGeom>
        </p:spPr>
      </p:pic>
    </p:spTree>
    <p:extLst>
      <p:ext uri="{BB962C8B-B14F-4D97-AF65-F5344CB8AC3E}">
        <p14:creationId xmlns:p14="http://schemas.microsoft.com/office/powerpoint/2010/main" val="1734226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 Cont.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90563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18F5-EB5E-4DA1-8C12-48F3133BEC16}"/>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5662CBFE-AC40-4938-B55C-F012998C1B12}"/>
              </a:ext>
            </a:extLst>
          </p:cNvPr>
          <p:cNvSpPr>
            <a:spLocks noGrp="1"/>
          </p:cNvSpPr>
          <p:nvPr>
            <p:ph idx="1"/>
          </p:nvPr>
        </p:nvSpPr>
        <p:spPr/>
        <p:txBody>
          <a:bodyPr>
            <a:normAutofit/>
          </a:bodyPr>
          <a:lstStyle/>
          <a:p>
            <a:r>
              <a:rPr lang="en-US" sz="2400" b="1" dirty="0"/>
              <a:t>Common Steps:</a:t>
            </a:r>
          </a:p>
          <a:p>
            <a:r>
              <a:rPr lang="en-US" sz="2400" dirty="0"/>
              <a:t>Delete unnecessary columns or create a separate file containing only columns you need</a:t>
            </a:r>
          </a:p>
          <a:p>
            <a:r>
              <a:rPr lang="en-US" sz="2400" dirty="0"/>
              <a:t>Delete unnecessary rows</a:t>
            </a:r>
          </a:p>
          <a:p>
            <a:r>
              <a:rPr lang="en-US" sz="2400" dirty="0"/>
              <a:t>Resize columns</a:t>
            </a:r>
          </a:p>
          <a:p>
            <a:r>
              <a:rPr lang="en-US" sz="2400" dirty="0"/>
              <a:t>Resize rows</a:t>
            </a:r>
          </a:p>
          <a:p>
            <a:r>
              <a:rPr lang="en-US" sz="2400" dirty="0"/>
              <a:t>Column format: Text, numeric, percentages, </a:t>
            </a:r>
            <a:r>
              <a:rPr lang="en-US" sz="2400" dirty="0" err="1"/>
              <a:t>etc</a:t>
            </a:r>
            <a:endParaRPr lang="en-US" sz="2400" dirty="0"/>
          </a:p>
        </p:txBody>
      </p:sp>
    </p:spTree>
    <p:extLst>
      <p:ext uri="{BB962C8B-B14F-4D97-AF65-F5344CB8AC3E}">
        <p14:creationId xmlns:p14="http://schemas.microsoft.com/office/powerpoint/2010/main" val="799155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0F6A-D477-4638-8246-1A2846DF4ED1}"/>
              </a:ext>
            </a:extLst>
          </p:cNvPr>
          <p:cNvSpPr>
            <a:spLocks noGrp="1"/>
          </p:cNvSpPr>
          <p:nvPr>
            <p:ph type="title"/>
          </p:nvPr>
        </p:nvSpPr>
        <p:spPr/>
        <p:txBody>
          <a:bodyPr/>
          <a:lstStyle/>
          <a:p>
            <a:r>
              <a:rPr lang="en-US" dirty="0"/>
              <a:t>Common errors in datasets</a:t>
            </a:r>
          </a:p>
        </p:txBody>
      </p:sp>
      <p:sp>
        <p:nvSpPr>
          <p:cNvPr id="3" name="Content Placeholder 2">
            <a:extLst>
              <a:ext uri="{FF2B5EF4-FFF2-40B4-BE49-F238E27FC236}">
                <a16:creationId xmlns:a16="http://schemas.microsoft.com/office/drawing/2014/main" id="{C817EEFC-7FD9-425C-833A-5933E15B9C02}"/>
              </a:ext>
            </a:extLst>
          </p:cNvPr>
          <p:cNvSpPr>
            <a:spLocks noGrp="1"/>
          </p:cNvSpPr>
          <p:nvPr>
            <p:ph idx="1"/>
          </p:nvPr>
        </p:nvSpPr>
        <p:spPr>
          <a:xfrm>
            <a:off x="1097280" y="1845734"/>
            <a:ext cx="10058400" cy="4463626"/>
          </a:xfrm>
        </p:spPr>
        <p:txBody>
          <a:bodyPr>
            <a:normAutofit/>
          </a:bodyPr>
          <a:lstStyle/>
          <a:p>
            <a:pPr marL="742950" lvl="1" indent="-285750" algn="l" fontAlgn="base">
              <a:buFont typeface="Arial" panose="020B0604020202020204" pitchFamily="34" charset="0"/>
              <a:buChar char="•"/>
            </a:pPr>
            <a:r>
              <a:rPr lang="en-US" b="0" i="0" dirty="0">
                <a:solidFill>
                  <a:srgbClr val="000000"/>
                </a:solidFill>
                <a:effectLst/>
                <a:latin typeface="inherit"/>
              </a:rPr>
              <a:t>Duplications: where one row contains identical/similar information to another row.</a:t>
            </a:r>
          </a:p>
          <a:p>
            <a:pPr marL="742950" lvl="1" indent="-285750" algn="l" fontAlgn="base">
              <a:buFont typeface="Arial" panose="020B0604020202020204" pitchFamily="34" charset="0"/>
              <a:buChar char="•"/>
            </a:pPr>
            <a:r>
              <a:rPr lang="en-US" b="0" i="0" dirty="0">
                <a:solidFill>
                  <a:srgbClr val="000000"/>
                </a:solidFill>
                <a:effectLst/>
                <a:latin typeface="inherit"/>
              </a:rPr>
              <a:t>‘NA’ misclassifications: where empty values are misclassified as known values or vice-versa.</a:t>
            </a:r>
          </a:p>
          <a:p>
            <a:pPr marL="742950" lvl="1" indent="-285750" algn="l" fontAlgn="base">
              <a:buFont typeface="Arial" panose="020B0604020202020204" pitchFamily="34" charset="0"/>
              <a:buChar char="•"/>
            </a:pPr>
            <a:r>
              <a:rPr lang="en-US" b="0" i="0" dirty="0">
                <a:solidFill>
                  <a:srgbClr val="000000"/>
                </a:solidFill>
                <a:effectLst/>
                <a:latin typeface="inherit"/>
              </a:rPr>
              <a:t>Erroneous answers: where incorrect values are entered, either accidentally or deliberately (a common effect of compulsory questions that cannot be answered).</a:t>
            </a:r>
          </a:p>
          <a:p>
            <a:pPr marL="742950" lvl="1" indent="-285750" algn="l" fontAlgn="base">
              <a:buFont typeface="Arial" panose="020B0604020202020204" pitchFamily="34" charset="0"/>
              <a:buChar char="•"/>
            </a:pPr>
            <a:r>
              <a:rPr lang="en-US" b="0" i="0" dirty="0">
                <a:solidFill>
                  <a:srgbClr val="000000"/>
                </a:solidFill>
                <a:effectLst/>
                <a:latin typeface="inherit"/>
              </a:rPr>
              <a:t>White space and alphabetical case errors: where values appear to mean the same thing but are classified differently due to white space or alphabetical case.</a:t>
            </a:r>
          </a:p>
          <a:p>
            <a:pPr marL="742950" lvl="1" indent="-285750" algn="l" fontAlgn="base">
              <a:buFont typeface="Arial" panose="020B0604020202020204" pitchFamily="34" charset="0"/>
              <a:buChar char="•"/>
            </a:pPr>
            <a:r>
              <a:rPr lang="en-US" b="0" i="0" dirty="0">
                <a:solidFill>
                  <a:srgbClr val="000000"/>
                </a:solidFill>
                <a:effectLst/>
                <a:latin typeface="inherit"/>
              </a:rPr>
              <a:t>Spelling mistakes, typing errors, or special character errors: where values appear to mean the same thing but are classified differently.</a:t>
            </a:r>
          </a:p>
          <a:p>
            <a:pPr marL="742950" lvl="1" indent="-285750" algn="l" fontAlgn="base">
              <a:buFont typeface="Arial" panose="020B0604020202020204" pitchFamily="34" charset="0"/>
              <a:buChar char="•"/>
            </a:pPr>
            <a:r>
              <a:rPr lang="en-US" b="0" i="0" dirty="0">
                <a:solidFill>
                  <a:srgbClr val="000000"/>
                </a:solidFill>
                <a:effectLst/>
                <a:latin typeface="inherit"/>
              </a:rPr>
              <a:t>Inconsistent time formats: where dates/times have been inputted in several different time formats, making it impossible to make time-based calculations.</a:t>
            </a:r>
          </a:p>
          <a:p>
            <a:pPr marL="742950" lvl="1" indent="-285750" algn="l" fontAlgn="base">
              <a:buFont typeface="Arial" panose="020B0604020202020204" pitchFamily="34" charset="0"/>
              <a:buChar char="•"/>
            </a:pPr>
            <a:r>
              <a:rPr lang="en-US" b="0" i="0" dirty="0">
                <a:solidFill>
                  <a:srgbClr val="000000"/>
                </a:solidFill>
                <a:effectLst/>
                <a:latin typeface="inherit"/>
              </a:rPr>
              <a:t>Data merging ambiguity: where information that could be recorded in different columns is merged into one column, making the information difficult to interpret.</a:t>
            </a:r>
          </a:p>
          <a:p>
            <a:pPr marL="742950" lvl="1" indent="-285750" algn="l" fontAlgn="base">
              <a:buFont typeface="Arial" panose="020B0604020202020204" pitchFamily="34" charset="0"/>
              <a:buChar char="•"/>
            </a:pPr>
            <a:r>
              <a:rPr lang="en-US" b="0" i="0" dirty="0">
                <a:solidFill>
                  <a:srgbClr val="000000"/>
                </a:solidFill>
                <a:effectLst/>
                <a:latin typeface="inherit"/>
              </a:rPr>
              <a:t>Data recording ambiguity: where information is recorded in different ways (e.g. giving a range of values rather than a single value).</a:t>
            </a:r>
          </a:p>
          <a:p>
            <a:endParaRPr lang="en-US" dirty="0"/>
          </a:p>
        </p:txBody>
      </p:sp>
    </p:spTree>
    <p:extLst>
      <p:ext uri="{BB962C8B-B14F-4D97-AF65-F5344CB8AC3E}">
        <p14:creationId xmlns:p14="http://schemas.microsoft.com/office/powerpoint/2010/main" val="2509463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3"/>
              </a:rPr>
              <a:t>Chicago Data Portal</a:t>
            </a:r>
            <a:endParaRPr lang="en-US" dirty="0"/>
          </a:p>
          <a:p>
            <a:pPr lvl="1"/>
            <a:r>
              <a:rPr lang="en-US" dirty="0"/>
              <a:t>Chicago data portal also has a </a:t>
            </a:r>
            <a:r>
              <a:rPr lang="en-US" dirty="0" err="1">
                <a:hlinkClick r:id="rId4"/>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5"/>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4291467" cy="4023360"/>
          </a:xfrm>
        </p:spPr>
        <p:txBody>
          <a:bodyPr>
            <a:normAutofit/>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____ what do we need to answer that question?</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6256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699-E99D-446F-B206-35CD1FF6A764}"/>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2C44E4E9-DD08-49AF-8897-D81C2419B783}"/>
              </a:ext>
            </a:extLst>
          </p:cNvPr>
          <p:cNvSpPr>
            <a:spLocks noGrp="1"/>
          </p:cNvSpPr>
          <p:nvPr>
            <p:ph idx="1"/>
          </p:nvPr>
        </p:nvSpPr>
        <p:spPr>
          <a:xfrm>
            <a:off x="1097280" y="1845734"/>
            <a:ext cx="10058400" cy="4313766"/>
          </a:xfrm>
        </p:spPr>
        <p:txBody>
          <a:bodyPr>
            <a:normAutofit lnSpcReduction="10000"/>
          </a:bodyPr>
          <a:lstStyle/>
          <a:p>
            <a:r>
              <a:rPr lang="en-US" b="1" i="0" dirty="0">
                <a:solidFill>
                  <a:srgbClr val="DC2A2A"/>
                </a:solidFill>
                <a:effectLst/>
                <a:latin typeface="franklin-gothic-urw"/>
              </a:rPr>
              <a:t>“Even for public servants who never write code themselves, it will be critical to have enough data science literacy to meaningfully interpret the proliferation of empirical research.”</a:t>
            </a:r>
          </a:p>
          <a:p>
            <a:endParaRPr lang="en-US" dirty="0"/>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Compute standard descriptive statistics and correlation analysis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Interpret descriptive statistics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Explain key data trends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Perform basic data management, visualization, and analysis in both Excel and 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Clean, manage, merge, and prepare datasets for statistical analysis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Identify and access public available sources of data, including institutional datasets such as Census data and open datasets available through open data portals at the local and state level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Create professional looking summary tables and data visualizations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Understand key principles of data visualization, including differences across graph formats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Describe public problems using quantitative evidence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Inform policy decisions through quantitative data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25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5C9B-15DA-4B8F-B2D4-6646DFA3E81E}"/>
              </a:ext>
            </a:extLst>
          </p:cNvPr>
          <p:cNvSpPr>
            <a:spLocks noGrp="1"/>
          </p:cNvSpPr>
          <p:nvPr>
            <p:ph type="title"/>
          </p:nvPr>
        </p:nvSpPr>
        <p:spPr/>
        <p:txBody>
          <a:bodyPr/>
          <a:lstStyle/>
          <a:p>
            <a:r>
              <a:rPr lang="en-US" dirty="0"/>
              <a:t>Descriptive Statistics</a:t>
            </a:r>
          </a:p>
        </p:txBody>
      </p:sp>
      <p:sp>
        <p:nvSpPr>
          <p:cNvPr id="3" name="Content Placeholder 2">
            <a:extLst>
              <a:ext uri="{FF2B5EF4-FFF2-40B4-BE49-F238E27FC236}">
                <a16:creationId xmlns:a16="http://schemas.microsoft.com/office/drawing/2014/main" id="{D13BBC73-1E4E-418C-9D31-179BA5559EB8}"/>
              </a:ext>
            </a:extLst>
          </p:cNvPr>
          <p:cNvSpPr>
            <a:spLocks noGrp="1"/>
          </p:cNvSpPr>
          <p:nvPr>
            <p:ph idx="1"/>
          </p:nvPr>
        </p:nvSpPr>
        <p:spPr/>
        <p:txBody>
          <a:bodyPr>
            <a:normAutofit fontScale="85000" lnSpcReduction="20000"/>
          </a:bodyPr>
          <a:lstStyle/>
          <a:p>
            <a:r>
              <a:rPr lang="en-US" sz="3000" dirty="0"/>
              <a:t>Describing the data</a:t>
            </a:r>
          </a:p>
          <a:p>
            <a:pPr lvl="1"/>
            <a:r>
              <a:rPr lang="en-US" sz="2600" dirty="0"/>
              <a:t>Maximum value</a:t>
            </a:r>
          </a:p>
          <a:p>
            <a:pPr lvl="1"/>
            <a:r>
              <a:rPr lang="en-US" sz="2600" dirty="0"/>
              <a:t>Minimum value </a:t>
            </a:r>
          </a:p>
          <a:p>
            <a:pPr lvl="1"/>
            <a:r>
              <a:rPr lang="en-US" sz="2600" dirty="0"/>
              <a:t>Range: Maximum value – minimum value</a:t>
            </a:r>
          </a:p>
          <a:p>
            <a:pPr lvl="1"/>
            <a:r>
              <a:rPr lang="en-US" sz="2600" dirty="0"/>
              <a:t>Sum: Adding together a range of values</a:t>
            </a:r>
          </a:p>
          <a:p>
            <a:pPr lvl="1"/>
            <a:r>
              <a:rPr lang="en-US" sz="2600" dirty="0"/>
              <a:t>Frequency: Number of observations</a:t>
            </a:r>
          </a:p>
          <a:p>
            <a:pPr marL="201168" lvl="1" indent="0">
              <a:buNone/>
            </a:pPr>
            <a:endParaRPr lang="en-US" dirty="0"/>
          </a:p>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a:p>
            <a:pPr marL="201168" lvl="1" indent="0">
              <a:buNone/>
            </a:pPr>
            <a:endParaRPr lang="en-US" dirty="0"/>
          </a:p>
        </p:txBody>
      </p:sp>
    </p:spTree>
    <p:extLst>
      <p:ext uri="{BB962C8B-B14F-4D97-AF65-F5344CB8AC3E}">
        <p14:creationId xmlns:p14="http://schemas.microsoft.com/office/powerpoint/2010/main" val="1477104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a:bodyPr>
          <a:lstStyle/>
          <a:p>
            <a:pPr marL="0" marR="0">
              <a:spcBef>
                <a:spcPts val="0"/>
              </a:spcBef>
              <a:spcAft>
                <a:spcPts val="0"/>
              </a:spcAft>
            </a:pPr>
            <a:r>
              <a:rPr lang="en-US" sz="1800" dirty="0">
                <a:effectLst/>
                <a:latin typeface="Calibri" panose="020F0502020204030204" pitchFamily="34" charset="0"/>
              </a:rPr>
              <a:t>- Mostly </a:t>
            </a:r>
            <a:r>
              <a:rPr lang="en-US" sz="1800" dirty="0">
                <a:latin typeface="Calibri" panose="020F0502020204030204" pitchFamily="34" charset="0"/>
              </a:rPr>
              <a:t>made for you and your team</a:t>
            </a: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r>
              <a:rPr lang="en-US" sz="1800" dirty="0">
                <a:latin typeface="Calibri" panose="020F0502020204030204" pitchFamily="34" charset="0"/>
              </a:rPr>
              <a:t>D</a:t>
            </a:r>
            <a:r>
              <a:rPr lang="en-US" sz="1800" dirty="0">
                <a:effectLst/>
                <a:latin typeface="Calibri" panose="020F0502020204030204" pitchFamily="34" charset="0"/>
              </a:rPr>
              <a:t>raw quick information from your data in a more intuitive way</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endParaRPr lang="en-US" sz="1800" dirty="0">
              <a:effectLst/>
              <a:latin typeface="Calibri" panose="020F0502020204030204" pitchFamily="34" charset="0"/>
            </a:endParaRPr>
          </a:p>
        </p:txBody>
      </p:sp>
    </p:spTree>
    <p:extLst>
      <p:ext uri="{BB962C8B-B14F-4D97-AF65-F5344CB8AC3E}">
        <p14:creationId xmlns:p14="http://schemas.microsoft.com/office/powerpoint/2010/main" val="3202602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a:xfrm>
            <a:off x="1097280" y="1845734"/>
            <a:ext cx="5650761" cy="4023360"/>
          </a:xfrm>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Visually pleasing, well-designed graphs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 Usually created after your analysis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pPr marL="0" marR="0">
              <a:spcBef>
                <a:spcPts val="0"/>
              </a:spcBef>
              <a:spcAft>
                <a:spcPts val="0"/>
              </a:spcAft>
            </a:pPr>
            <a:endParaRPr lang="en-US" sz="1800"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Think </a:t>
            </a:r>
            <a:r>
              <a:rPr lang="en-US" sz="1800" i="1" dirty="0">
                <a:latin typeface="Calibri" panose="020F0502020204030204" pitchFamily="34" charset="0"/>
              </a:rPr>
              <a:t>National Geographic </a:t>
            </a:r>
            <a:r>
              <a:rPr lang="en-US" sz="1800" dirty="0">
                <a:latin typeface="Calibri" panose="020F0502020204030204" pitchFamily="34" charset="0"/>
              </a:rPr>
              <a:t>or </a:t>
            </a:r>
            <a:r>
              <a:rPr lang="en-US" sz="1800" i="1" dirty="0">
                <a:latin typeface="Calibri" panose="020F0502020204030204" pitchFamily="34" charset="0"/>
              </a:rPr>
              <a:t>The Economist</a:t>
            </a:r>
            <a:r>
              <a:rPr lang="en-US" sz="1800" dirty="0">
                <a:latin typeface="Calibri" panose="020F0502020204030204" pitchFamily="34" charset="0"/>
              </a:rPr>
              <a:t> graphs</a:t>
            </a:r>
            <a:endParaRPr lang="en-US" sz="1800" dirty="0">
              <a:effectLst/>
              <a:latin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9E93AF38-10C9-48F4-A0C8-FF1113639BAC}"/>
              </a:ext>
            </a:extLst>
          </p:cNvPr>
          <p:cNvPicPr>
            <a:picLocks noChangeAspect="1"/>
          </p:cNvPicPr>
          <p:nvPr/>
        </p:nvPicPr>
        <p:blipFill>
          <a:blip r:embed="rId3"/>
          <a:stretch>
            <a:fillRect/>
          </a:stretch>
        </p:blipFill>
        <p:spPr>
          <a:xfrm>
            <a:off x="6223477" y="1580741"/>
            <a:ext cx="5856478" cy="4553345"/>
          </a:xfrm>
          <a:prstGeom prst="rect">
            <a:avLst/>
          </a:prstGeom>
        </p:spPr>
      </p:pic>
    </p:spTree>
    <p:extLst>
      <p:ext uri="{BB962C8B-B14F-4D97-AF65-F5344CB8AC3E}">
        <p14:creationId xmlns:p14="http://schemas.microsoft.com/office/powerpoint/2010/main" val="3239483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A40-A374-41C8-815A-377F0C6DD3A3}"/>
              </a:ext>
            </a:extLst>
          </p:cNvPr>
          <p:cNvSpPr>
            <a:spLocks noGrp="1"/>
          </p:cNvSpPr>
          <p:nvPr>
            <p:ph type="title"/>
          </p:nvPr>
        </p:nvSpPr>
        <p:spPr/>
        <p:txBody>
          <a:bodyPr/>
          <a:lstStyle/>
          <a:p>
            <a:r>
              <a:rPr lang="en-US" dirty="0"/>
              <a:t>Descriptive Statistics Practice</a:t>
            </a:r>
          </a:p>
        </p:txBody>
      </p:sp>
      <p:sp>
        <p:nvSpPr>
          <p:cNvPr id="3" name="Content Placeholder 2">
            <a:extLst>
              <a:ext uri="{FF2B5EF4-FFF2-40B4-BE49-F238E27FC236}">
                <a16:creationId xmlns:a16="http://schemas.microsoft.com/office/drawing/2014/main" id="{D756A9F0-FD10-4B6A-B79E-FD41DCE5C356}"/>
              </a:ext>
            </a:extLst>
          </p:cNvPr>
          <p:cNvSpPr>
            <a:spLocks noGrp="1"/>
          </p:cNvSpPr>
          <p:nvPr>
            <p:ph idx="1"/>
          </p:nvPr>
        </p:nvSpPr>
        <p:spPr/>
        <p:txBody>
          <a:bodyPr/>
          <a:lstStyle/>
          <a:p>
            <a:r>
              <a:rPr lang="en-US" sz="2400" dirty="0"/>
              <a:t>- How many crashes occur at different speed limits?</a:t>
            </a:r>
          </a:p>
          <a:p>
            <a:r>
              <a:rPr lang="en-US" sz="2400" dirty="0"/>
              <a:t>- Does weather impact traffic accidents? (Consider the number of days that are clear vs. foggy)</a:t>
            </a:r>
          </a:p>
          <a:p>
            <a:r>
              <a:rPr lang="en-US" sz="2400" dirty="0"/>
              <a:t>- Crash totals for each year or month?</a:t>
            </a:r>
          </a:p>
          <a:p>
            <a:r>
              <a:rPr lang="en-US" sz="2400" dirty="0"/>
              <a:t>- Hour of the day with the most accidents?</a:t>
            </a:r>
          </a:p>
          <a:p>
            <a:pPr marL="0" indent="0">
              <a:buNone/>
            </a:pPr>
            <a:endParaRPr lang="en-US" dirty="0"/>
          </a:p>
        </p:txBody>
      </p:sp>
    </p:spTree>
    <p:extLst>
      <p:ext uri="{BB962C8B-B14F-4D97-AF65-F5344CB8AC3E}">
        <p14:creationId xmlns:p14="http://schemas.microsoft.com/office/powerpoint/2010/main" val="2250111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1671-F8EB-4266-A41A-AAED54F5CC3D}"/>
              </a:ext>
            </a:extLst>
          </p:cNvPr>
          <p:cNvSpPr>
            <a:spLocks noGrp="1"/>
          </p:cNvSpPr>
          <p:nvPr>
            <p:ph type="title"/>
          </p:nvPr>
        </p:nvSpPr>
        <p:spPr/>
        <p:txBody>
          <a:bodyPr/>
          <a:lstStyle/>
          <a:p>
            <a:r>
              <a:rPr lang="en-US" dirty="0"/>
              <a:t>Chicago Traffic Accidents</a:t>
            </a:r>
          </a:p>
        </p:txBody>
      </p:sp>
      <p:sp>
        <p:nvSpPr>
          <p:cNvPr id="3" name="Content Placeholder 2">
            <a:extLst>
              <a:ext uri="{FF2B5EF4-FFF2-40B4-BE49-F238E27FC236}">
                <a16:creationId xmlns:a16="http://schemas.microsoft.com/office/drawing/2014/main" id="{ABCA863B-A327-4F58-BF3B-4B2E22BACD3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B47337-C105-4489-8D78-8C96009E01F7}"/>
              </a:ext>
            </a:extLst>
          </p:cNvPr>
          <p:cNvPicPr>
            <a:picLocks noChangeAspect="1"/>
          </p:cNvPicPr>
          <p:nvPr/>
        </p:nvPicPr>
        <p:blipFill>
          <a:blip r:embed="rId3"/>
          <a:stretch>
            <a:fillRect/>
          </a:stretch>
        </p:blipFill>
        <p:spPr>
          <a:xfrm>
            <a:off x="4864908" y="1845734"/>
            <a:ext cx="6727717" cy="4705238"/>
          </a:xfrm>
          <a:prstGeom prst="rect">
            <a:avLst/>
          </a:prstGeom>
        </p:spPr>
      </p:pic>
    </p:spTree>
    <p:extLst>
      <p:ext uri="{BB962C8B-B14F-4D97-AF65-F5344CB8AC3E}">
        <p14:creationId xmlns:p14="http://schemas.microsoft.com/office/powerpoint/2010/main" val="3581282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3290-75A0-478A-AEDE-1988BA9AF681}"/>
              </a:ext>
            </a:extLst>
          </p:cNvPr>
          <p:cNvSpPr>
            <a:spLocks noGrp="1"/>
          </p:cNvSpPr>
          <p:nvPr>
            <p:ph type="title"/>
          </p:nvPr>
        </p:nvSpPr>
        <p:spPr/>
        <p:txBody>
          <a:bodyPr/>
          <a:lstStyle/>
          <a:p>
            <a:r>
              <a:rPr lang="en-US" dirty="0"/>
              <a:t>When did people have an accident?</a:t>
            </a:r>
          </a:p>
        </p:txBody>
      </p:sp>
      <p:sp>
        <p:nvSpPr>
          <p:cNvPr id="3" name="Content Placeholder 2">
            <a:extLst>
              <a:ext uri="{FF2B5EF4-FFF2-40B4-BE49-F238E27FC236}">
                <a16:creationId xmlns:a16="http://schemas.microsoft.com/office/drawing/2014/main" id="{2474D95C-7EA9-4A0C-9CAA-44422B3C9F92}"/>
              </a:ext>
            </a:extLst>
          </p:cNvPr>
          <p:cNvSpPr>
            <a:spLocks noGrp="1"/>
          </p:cNvSpPr>
          <p:nvPr>
            <p:ph idx="1"/>
          </p:nvPr>
        </p:nvSpPr>
        <p:spPr/>
        <p:txBody>
          <a:bodyPr/>
          <a:lstStyle/>
          <a:p>
            <a:r>
              <a:rPr lang="en-US" dirty="0"/>
              <a:t>Insert &gt; Pivot Chart &gt; Your table name should be in the box (Mine was Table1)</a:t>
            </a:r>
          </a:p>
        </p:txBody>
      </p:sp>
      <p:pic>
        <p:nvPicPr>
          <p:cNvPr id="7" name="Picture 6">
            <a:extLst>
              <a:ext uri="{FF2B5EF4-FFF2-40B4-BE49-F238E27FC236}">
                <a16:creationId xmlns:a16="http://schemas.microsoft.com/office/drawing/2014/main" id="{31E5B66A-AE03-4517-9D61-A31A464A9297}"/>
              </a:ext>
            </a:extLst>
          </p:cNvPr>
          <p:cNvPicPr>
            <a:picLocks noChangeAspect="1"/>
          </p:cNvPicPr>
          <p:nvPr/>
        </p:nvPicPr>
        <p:blipFill>
          <a:blip r:embed="rId3"/>
          <a:stretch>
            <a:fillRect/>
          </a:stretch>
        </p:blipFill>
        <p:spPr>
          <a:xfrm>
            <a:off x="30480" y="2199955"/>
            <a:ext cx="12192000" cy="4371442"/>
          </a:xfrm>
          <a:prstGeom prst="rect">
            <a:avLst/>
          </a:prstGeom>
        </p:spPr>
      </p:pic>
    </p:spTree>
    <p:extLst>
      <p:ext uri="{BB962C8B-B14F-4D97-AF65-F5344CB8AC3E}">
        <p14:creationId xmlns:p14="http://schemas.microsoft.com/office/powerpoint/2010/main" val="37377551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E182-920E-454F-BE3E-23E50703F199}"/>
              </a:ext>
            </a:extLst>
          </p:cNvPr>
          <p:cNvSpPr>
            <a:spLocks noGrp="1"/>
          </p:cNvSpPr>
          <p:nvPr>
            <p:ph type="title"/>
          </p:nvPr>
        </p:nvSpPr>
        <p:spPr>
          <a:xfrm>
            <a:off x="1097280" y="286604"/>
            <a:ext cx="10058400" cy="911882"/>
          </a:xfrm>
        </p:spPr>
        <p:txBody>
          <a:bodyPr/>
          <a:lstStyle/>
          <a:p>
            <a:r>
              <a:rPr lang="en-US" dirty="0"/>
              <a:t>What were the posted speed limits?</a:t>
            </a:r>
          </a:p>
        </p:txBody>
      </p:sp>
      <p:sp>
        <p:nvSpPr>
          <p:cNvPr id="3" name="Content Placeholder 2">
            <a:extLst>
              <a:ext uri="{FF2B5EF4-FFF2-40B4-BE49-F238E27FC236}">
                <a16:creationId xmlns:a16="http://schemas.microsoft.com/office/drawing/2014/main" id="{8E26C937-39A0-4A61-8B44-6E4F67B16F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8A487D-7826-4508-B976-D9FB402D25DF}"/>
              </a:ext>
            </a:extLst>
          </p:cNvPr>
          <p:cNvPicPr>
            <a:picLocks noChangeAspect="1"/>
          </p:cNvPicPr>
          <p:nvPr/>
        </p:nvPicPr>
        <p:blipFill>
          <a:blip r:embed="rId3"/>
          <a:stretch>
            <a:fillRect/>
          </a:stretch>
        </p:blipFill>
        <p:spPr>
          <a:xfrm>
            <a:off x="0" y="1135964"/>
            <a:ext cx="12192000" cy="4586072"/>
          </a:xfrm>
          <a:prstGeom prst="rect">
            <a:avLst/>
          </a:prstGeom>
        </p:spPr>
      </p:pic>
    </p:spTree>
    <p:extLst>
      <p:ext uri="{BB962C8B-B14F-4D97-AF65-F5344CB8AC3E}">
        <p14:creationId xmlns:p14="http://schemas.microsoft.com/office/powerpoint/2010/main" val="577993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A69AD-D90A-48F9-BF0F-81834EC008C2}"/>
              </a:ext>
            </a:extLst>
          </p:cNvPr>
          <p:cNvSpPr>
            <a:spLocks noGrp="1"/>
          </p:cNvSpPr>
          <p:nvPr>
            <p:ph idx="1"/>
          </p:nvPr>
        </p:nvSpPr>
        <p:spPr>
          <a:xfrm>
            <a:off x="748747" y="348598"/>
            <a:ext cx="10058400" cy="2163783"/>
          </a:xfrm>
        </p:spPr>
        <p:txBody>
          <a:bodyPr/>
          <a:lstStyle/>
          <a:p>
            <a:r>
              <a:rPr lang="en-US" dirty="0"/>
              <a:t>The Vertical Chart worked well when we had data with short labels, but what if we wanted to look at the weather recorded during the accidents?</a:t>
            </a:r>
          </a:p>
          <a:p>
            <a:r>
              <a:rPr lang="en-US" sz="2800" dirty="0"/>
              <a:t>Right Click &gt; Change  Chart Type </a:t>
            </a:r>
          </a:p>
        </p:txBody>
      </p:sp>
      <p:pic>
        <p:nvPicPr>
          <p:cNvPr id="5" name="Picture 4">
            <a:extLst>
              <a:ext uri="{FF2B5EF4-FFF2-40B4-BE49-F238E27FC236}">
                <a16:creationId xmlns:a16="http://schemas.microsoft.com/office/drawing/2014/main" id="{F7AFB6C3-E90D-4F42-9DD7-A7AA98D636A9}"/>
              </a:ext>
            </a:extLst>
          </p:cNvPr>
          <p:cNvPicPr>
            <a:picLocks noChangeAspect="1"/>
          </p:cNvPicPr>
          <p:nvPr/>
        </p:nvPicPr>
        <p:blipFill>
          <a:blip r:embed="rId3"/>
          <a:stretch>
            <a:fillRect/>
          </a:stretch>
        </p:blipFill>
        <p:spPr>
          <a:xfrm>
            <a:off x="0" y="2747176"/>
            <a:ext cx="12192000" cy="3995818"/>
          </a:xfrm>
          <a:prstGeom prst="rect">
            <a:avLst/>
          </a:prstGeom>
        </p:spPr>
      </p:pic>
    </p:spTree>
    <p:extLst>
      <p:ext uri="{BB962C8B-B14F-4D97-AF65-F5344CB8AC3E}">
        <p14:creationId xmlns:p14="http://schemas.microsoft.com/office/powerpoint/2010/main" val="3456385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r>
              <a:rPr lang="en-US" dirty="0"/>
              <a:t>Horizontal Bar Graphs</a:t>
            </a:r>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r>
              <a:rPr lang="en-US" dirty="0"/>
              <a:t>One of the best for categorical data</a:t>
            </a:r>
          </a:p>
          <a:p>
            <a:r>
              <a:rPr lang="en-US" dirty="0"/>
              <a:t>If categories have a natural order (0-10 years old, 22-20 years old, etc.), keep categories in order</a:t>
            </a:r>
          </a:p>
          <a:p>
            <a:r>
              <a:rPr lang="en-US" dirty="0"/>
              <a:t>If categories do not have a natural order, use either ascending or descending order</a:t>
            </a:r>
          </a:p>
          <a:p>
            <a:r>
              <a:rPr lang="en-US" dirty="0"/>
              <a:t>If smallest is important, put it at the top and vice versa</a:t>
            </a:r>
          </a:p>
        </p:txBody>
      </p:sp>
      <p:pic>
        <p:nvPicPr>
          <p:cNvPr id="4" name="Picture 3">
            <a:extLst>
              <a:ext uri="{FF2B5EF4-FFF2-40B4-BE49-F238E27FC236}">
                <a16:creationId xmlns:a16="http://schemas.microsoft.com/office/drawing/2014/main" id="{D668CA37-1F52-4A43-AFBF-835EAA1CC1FF}"/>
              </a:ext>
            </a:extLst>
          </p:cNvPr>
          <p:cNvPicPr>
            <a:picLocks noChangeAspect="1"/>
          </p:cNvPicPr>
          <p:nvPr/>
        </p:nvPicPr>
        <p:blipFill>
          <a:blip r:embed="rId3"/>
          <a:stretch>
            <a:fillRect/>
          </a:stretch>
        </p:blipFill>
        <p:spPr>
          <a:xfrm>
            <a:off x="1221567" y="3588058"/>
            <a:ext cx="9809825" cy="3269942"/>
          </a:xfrm>
          <a:prstGeom prst="rect">
            <a:avLst/>
          </a:prstGeom>
        </p:spPr>
      </p:pic>
    </p:spTree>
    <p:extLst>
      <p:ext uri="{BB962C8B-B14F-4D97-AF65-F5344CB8AC3E}">
        <p14:creationId xmlns:p14="http://schemas.microsoft.com/office/powerpoint/2010/main" val="36771549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5972-BF38-460B-A73D-BCF7C9C99A5D}"/>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9B964F5E-335B-4D4C-AE32-3BEE0CCC7C5C}"/>
              </a:ext>
            </a:extLst>
          </p:cNvPr>
          <p:cNvSpPr>
            <a:spLocks noGrp="1"/>
          </p:cNvSpPr>
          <p:nvPr>
            <p:ph idx="1"/>
          </p:nvPr>
        </p:nvSpPr>
        <p:spPr/>
        <p:txBody>
          <a:bodyPr/>
          <a:lstStyle/>
          <a:p>
            <a:r>
              <a:rPr lang="en-US" dirty="0"/>
              <a:t>Date Column</a:t>
            </a:r>
          </a:p>
          <a:p>
            <a:endParaRPr lang="en-US" dirty="0"/>
          </a:p>
          <a:p>
            <a:endParaRPr lang="en-US" dirty="0"/>
          </a:p>
        </p:txBody>
      </p:sp>
    </p:spTree>
    <p:extLst>
      <p:ext uri="{BB962C8B-B14F-4D97-AF65-F5344CB8AC3E}">
        <p14:creationId xmlns:p14="http://schemas.microsoft.com/office/powerpoint/2010/main" val="4260696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0D02-C11C-4B95-89DA-9E5F5AF47DA3}"/>
              </a:ext>
            </a:extLst>
          </p:cNvPr>
          <p:cNvSpPr>
            <a:spLocks noGrp="1"/>
          </p:cNvSpPr>
          <p:nvPr>
            <p:ph type="title"/>
          </p:nvPr>
        </p:nvSpPr>
        <p:spPr/>
        <p:txBody>
          <a:bodyPr/>
          <a:lstStyle/>
          <a:p>
            <a:r>
              <a:rPr lang="en-US" dirty="0">
                <a:solidFill>
                  <a:srgbClr val="555555"/>
                </a:solidFill>
                <a:effectLst/>
                <a:latin typeface="Proxima Nova"/>
              </a:rPr>
              <a:t>Misuse of Statistics</a:t>
            </a:r>
            <a:br>
              <a:rPr lang="en-US" dirty="0">
                <a:solidFill>
                  <a:srgbClr val="555555"/>
                </a:solidFill>
                <a:effectLst/>
                <a:latin typeface="Proxima Nova"/>
              </a:rPr>
            </a:br>
            <a:endParaRPr lang="en-US" dirty="0"/>
          </a:p>
        </p:txBody>
      </p:sp>
      <p:sp>
        <p:nvSpPr>
          <p:cNvPr id="3" name="Content Placeholder 2">
            <a:extLst>
              <a:ext uri="{FF2B5EF4-FFF2-40B4-BE49-F238E27FC236}">
                <a16:creationId xmlns:a16="http://schemas.microsoft.com/office/drawing/2014/main" id="{B65D1D75-DBCF-4650-B1B5-0E0622DE6EFD}"/>
              </a:ext>
            </a:extLst>
          </p:cNvPr>
          <p:cNvSpPr>
            <a:spLocks noGrp="1"/>
          </p:cNvSpPr>
          <p:nvPr>
            <p:ph idx="1"/>
          </p:nvPr>
        </p:nvSpPr>
        <p:spPr/>
        <p:txBody>
          <a:bodyPr>
            <a:normAutofit/>
          </a:bodyPr>
          <a:lstStyle/>
          <a:p>
            <a:pPr algn="just"/>
            <a:r>
              <a:rPr lang="en-US" b="0" i="0" dirty="0">
                <a:solidFill>
                  <a:srgbClr val="555555"/>
                </a:solidFill>
                <a:effectLst/>
                <a:latin typeface="Proxima Nova"/>
              </a:rPr>
              <a:t>To the question "can statistics be manipulated?", we can address 6 methods often used - on purpose or not - that skew the analysis and the results. Here are common types of misuse of statistics:</a:t>
            </a:r>
          </a:p>
          <a:p>
            <a:pPr algn="just">
              <a:buFont typeface="Arial" panose="020B0604020202020204" pitchFamily="34" charset="0"/>
              <a:buChar char="•"/>
            </a:pPr>
            <a:r>
              <a:rPr lang="en-US" b="0" i="0" dirty="0">
                <a:solidFill>
                  <a:srgbClr val="555555"/>
                </a:solidFill>
                <a:effectLst/>
                <a:latin typeface="Proxima Nova"/>
              </a:rPr>
              <a:t>Faulty polling</a:t>
            </a:r>
          </a:p>
          <a:p>
            <a:pPr algn="just">
              <a:buFont typeface="Arial" panose="020B0604020202020204" pitchFamily="34" charset="0"/>
              <a:buChar char="•"/>
            </a:pPr>
            <a:r>
              <a:rPr lang="en-US" b="0" i="0" dirty="0">
                <a:solidFill>
                  <a:srgbClr val="555555"/>
                </a:solidFill>
                <a:effectLst/>
                <a:latin typeface="Proxima Nova"/>
              </a:rPr>
              <a:t>Flawed correlations</a:t>
            </a:r>
          </a:p>
          <a:p>
            <a:pPr algn="just">
              <a:buFont typeface="Arial" panose="020B0604020202020204" pitchFamily="34" charset="0"/>
              <a:buChar char="•"/>
            </a:pPr>
            <a:r>
              <a:rPr lang="en-US" b="0" i="0" dirty="0">
                <a:solidFill>
                  <a:srgbClr val="555555"/>
                </a:solidFill>
                <a:effectLst/>
                <a:latin typeface="Proxima Nova"/>
              </a:rPr>
              <a:t>Data fishing</a:t>
            </a:r>
          </a:p>
          <a:p>
            <a:pPr algn="just">
              <a:buFont typeface="Arial" panose="020B0604020202020204" pitchFamily="34" charset="0"/>
              <a:buChar char="•"/>
            </a:pPr>
            <a:r>
              <a:rPr lang="en-US" b="0" i="0" dirty="0">
                <a:solidFill>
                  <a:srgbClr val="555555"/>
                </a:solidFill>
                <a:effectLst/>
                <a:latin typeface="Proxima Nova"/>
              </a:rPr>
              <a:t>Misleading data visualization</a:t>
            </a:r>
          </a:p>
          <a:p>
            <a:pPr algn="just">
              <a:buFont typeface="Arial" panose="020B0604020202020204" pitchFamily="34" charset="0"/>
              <a:buChar char="•"/>
            </a:pPr>
            <a:r>
              <a:rPr lang="en-US" b="0" i="0" dirty="0">
                <a:solidFill>
                  <a:srgbClr val="555555"/>
                </a:solidFill>
                <a:effectLst/>
                <a:latin typeface="Proxima Nova"/>
              </a:rPr>
              <a:t>Purposeful and selective bias</a:t>
            </a:r>
          </a:p>
          <a:p>
            <a:pPr algn="just">
              <a:buFont typeface="Arial" panose="020B0604020202020204" pitchFamily="34" charset="0"/>
              <a:buChar char="•"/>
            </a:pPr>
            <a:r>
              <a:rPr lang="en-US" b="0" i="0" dirty="0">
                <a:solidFill>
                  <a:srgbClr val="555555"/>
                </a:solidFill>
                <a:effectLst/>
                <a:latin typeface="Proxima Nova"/>
              </a:rPr>
              <a:t>Using percentage change in combination with a small sample size</a:t>
            </a:r>
          </a:p>
          <a:p>
            <a:endParaRPr lang="en-US" dirty="0"/>
          </a:p>
        </p:txBody>
      </p:sp>
    </p:spTree>
    <p:extLst>
      <p:ext uri="{BB962C8B-B14F-4D97-AF65-F5344CB8AC3E}">
        <p14:creationId xmlns:p14="http://schemas.microsoft.com/office/powerpoint/2010/main" val="137117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Cell Information</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42EF-2ACE-4AAF-8AC6-34B6A3EAB41B}"/>
              </a:ext>
            </a:extLst>
          </p:cNvPr>
          <p:cNvSpPr>
            <a:spLocks noGrp="1"/>
          </p:cNvSpPr>
          <p:nvPr>
            <p:ph type="title"/>
          </p:nvPr>
        </p:nvSpPr>
        <p:spPr/>
        <p:txBody>
          <a:bodyPr/>
          <a:lstStyle/>
          <a:p>
            <a:r>
              <a:rPr lang="en-US" dirty="0"/>
              <a:t>Inferential Statistics (PPOL 205)</a:t>
            </a:r>
          </a:p>
        </p:txBody>
      </p:sp>
      <p:sp>
        <p:nvSpPr>
          <p:cNvPr id="3" name="Content Placeholder 2">
            <a:extLst>
              <a:ext uri="{FF2B5EF4-FFF2-40B4-BE49-F238E27FC236}">
                <a16:creationId xmlns:a16="http://schemas.microsoft.com/office/drawing/2014/main" id="{C39DC8C2-071E-43BE-AAAD-7C5EEC698C86}"/>
              </a:ext>
            </a:extLst>
          </p:cNvPr>
          <p:cNvSpPr>
            <a:spLocks noGrp="1"/>
          </p:cNvSpPr>
          <p:nvPr>
            <p:ph idx="1"/>
          </p:nvPr>
        </p:nvSpPr>
        <p:spPr/>
        <p:txBody>
          <a:bodyPr/>
          <a:lstStyle/>
          <a:p>
            <a:r>
              <a:rPr lang="en-US" dirty="0"/>
              <a:t>If you have a sample of observations from a population, then you can infer, or draw conclusions, about the entire population based on the characteristics of the sample. </a:t>
            </a:r>
          </a:p>
          <a:p>
            <a:pPr lvl="1"/>
            <a:r>
              <a:rPr lang="en-US" dirty="0"/>
              <a:t>Surveys</a:t>
            </a:r>
          </a:p>
          <a:p>
            <a:pPr lvl="1"/>
            <a:r>
              <a:rPr lang="en-US" dirty="0"/>
              <a:t>Opinion polls</a:t>
            </a:r>
          </a:p>
          <a:p>
            <a:pPr lvl="1"/>
            <a:endParaRPr lang="en-US" dirty="0"/>
          </a:p>
          <a:p>
            <a:r>
              <a:rPr lang="en-US" dirty="0"/>
              <a:t>Accuracy: You can never be 100% sure that your inference is correct because you only have information from a subset of the population. If you sampled incorrectly, you make some incorrect assumptions. </a:t>
            </a:r>
          </a:p>
          <a:p>
            <a:pPr lvl="1"/>
            <a:r>
              <a:rPr lang="en-US" dirty="0"/>
              <a:t>Predicting elections before votes are in</a:t>
            </a:r>
          </a:p>
        </p:txBody>
      </p:sp>
    </p:spTree>
    <p:extLst>
      <p:ext uri="{BB962C8B-B14F-4D97-AF65-F5344CB8AC3E}">
        <p14:creationId xmlns:p14="http://schemas.microsoft.com/office/powerpoint/2010/main" val="3084723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0AFB-31BA-4935-BE67-3EB1D2EE7D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00A219-0154-4796-8C6A-B8F2064B63E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87089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6832600" y="4318877"/>
            <a:ext cx="4408802" cy="1428779"/>
          </a:xfrm>
        </p:spPr>
      </p:pic>
    </p:spTree>
    <p:extLst>
      <p:ext uri="{BB962C8B-B14F-4D97-AF65-F5344CB8AC3E}">
        <p14:creationId xmlns:p14="http://schemas.microsoft.com/office/powerpoint/2010/main" val="1754825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3178553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E0D9C-C664-4E96-BC28-C4D66EFFFC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90581A-D225-479B-8BBC-29C7A8B08A8C}"/>
              </a:ext>
            </a:extLst>
          </p:cNvPr>
          <p:cNvSpPr>
            <a:spLocks noGrp="1"/>
          </p:cNvSpPr>
          <p:nvPr>
            <p:ph idx="1"/>
          </p:nvPr>
        </p:nvSpPr>
        <p:spPr/>
        <p:txBody>
          <a:bodyPr/>
          <a:lstStyle/>
          <a:p>
            <a:endParaRPr lang="en-US"/>
          </a:p>
        </p:txBody>
      </p:sp>
      <p:pic>
        <p:nvPicPr>
          <p:cNvPr id="4" name="Picture 4" descr="30 ggplot basics | The Epidemiologist R Handbook">
            <a:extLst>
              <a:ext uri="{FF2B5EF4-FFF2-40B4-BE49-F238E27FC236}">
                <a16:creationId xmlns:a16="http://schemas.microsoft.com/office/drawing/2014/main" id="{82ACD8A5-D527-4057-9C19-64C2ED947C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943" y="1737359"/>
            <a:ext cx="8680142" cy="449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8882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965860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3"/>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4"/>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6"/>
              <a:stretch>
                <a:fillRect/>
              </a:stretch>
            </p:blipFill>
            <p:spPr>
              <a:xfrm>
                <a:off x="15647835" y="7631032"/>
                <a:ext cx="46080" cy="33457"/>
              </a:xfrm>
              <a:prstGeom prst="rect">
                <a:avLst/>
              </a:prstGeom>
            </p:spPr>
          </p:pic>
        </mc:Fallback>
      </mc:AlternateContent>
      <p:sp>
        <p:nvSpPr>
          <p:cNvPr id="5" name="Content Placeholder 4">
            <a:extLst>
              <a:ext uri="{FF2B5EF4-FFF2-40B4-BE49-F238E27FC236}">
                <a16:creationId xmlns:a16="http://schemas.microsoft.com/office/drawing/2014/main" id="{058AF8F4-62C1-4506-A191-7CA31EFBE8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4805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7838-0BC8-4488-BBFF-471F518893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FD69B4-934C-47E4-83A9-7948CBDAA629}"/>
              </a:ext>
            </a:extLst>
          </p:cNvPr>
          <p:cNvSpPr>
            <a:spLocks noGrp="1"/>
          </p:cNvSpPr>
          <p:nvPr>
            <p:ph idx="1"/>
          </p:nvPr>
        </p:nvSpPr>
        <p:spPr/>
        <p:txBody>
          <a:bodyPr/>
          <a:lstStyle/>
          <a:p>
            <a:endParaRPr lang="en-US"/>
          </a:p>
        </p:txBody>
      </p:sp>
      <p:pic>
        <p:nvPicPr>
          <p:cNvPr id="1026" name="Picture 2" descr="May be a cartoon of text that says 'SAMPLING BIAS YES, I LOVE RESPONDING TO SURVEYS NO,I TOSS THEM iN THEBIN 99.8% 0.2% HMM... n WE RECEIVED 500 RESPONSES AND FOUND THAT PEOPLE LOVE RESPONDING TO SURVEYS&quot; sketchplanations'">
            <a:extLst>
              <a:ext uri="{FF2B5EF4-FFF2-40B4-BE49-F238E27FC236}">
                <a16:creationId xmlns:a16="http://schemas.microsoft.com/office/drawing/2014/main" id="{39E4E219-5F75-4E2F-B7EE-C52D6E744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286603"/>
            <a:ext cx="71913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8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1B3CB-EF20-4E54-978A-4385260B5A41}"/>
              </a:ext>
            </a:extLst>
          </p:cNvPr>
          <p:cNvPicPr>
            <a:picLocks noChangeAspect="1"/>
          </p:cNvPicPr>
          <p:nvPr/>
        </p:nvPicPr>
        <p:blipFill>
          <a:blip r:embed="rId3"/>
          <a:stretch>
            <a:fillRect/>
          </a:stretch>
        </p:blipFill>
        <p:spPr>
          <a:xfrm>
            <a:off x="4534572" y="2435715"/>
            <a:ext cx="7657428" cy="3356450"/>
          </a:xfrm>
          <a:prstGeom prst="rect">
            <a:avLst/>
          </a:prstGeom>
        </p:spPr>
      </p:pic>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a:xfrm>
            <a:off x="348679" y="1895975"/>
            <a:ext cx="4480106" cy="4435931"/>
          </a:xfrm>
        </p:spPr>
        <p:txBody>
          <a:bodyPr>
            <a:normAutofit lnSpcReduction="10000"/>
          </a:bodyPr>
          <a:lstStyle/>
          <a:p>
            <a:r>
              <a:rPr lang="en-US" dirty="0"/>
              <a:t>Framing is the way that a statistic is reported. </a:t>
            </a:r>
          </a:p>
          <a:p>
            <a:r>
              <a:rPr lang="en-US" dirty="0"/>
              <a:t>Context or comparison groups can influence the interpretation of the statistic. </a:t>
            </a:r>
          </a:p>
          <a:p>
            <a:r>
              <a:rPr lang="en-US" dirty="0"/>
              <a:t>Calculating proportions instead of actual numbers sometimes helps provide the true frame. </a:t>
            </a:r>
          </a:p>
          <a:p>
            <a:r>
              <a:rPr lang="en-US" dirty="0"/>
              <a:t>When people visualize data, they choose what to highlight and what to leave out of the visualization. These choices have framing effects that impact how others interpret the graphs and they take away from the content.</a:t>
            </a:r>
          </a:p>
          <a:p>
            <a:endParaRPr lang="en-US" dirty="0"/>
          </a:p>
          <a:p>
            <a:endParaRPr lang="en-US" dirty="0"/>
          </a:p>
        </p:txBody>
      </p:sp>
    </p:spTree>
    <p:extLst>
      <p:ext uri="{BB962C8B-B14F-4D97-AF65-F5344CB8AC3E}">
        <p14:creationId xmlns:p14="http://schemas.microsoft.com/office/powerpoint/2010/main" val="3635334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 Calculating Change</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400" dirty="0"/>
              <a:t>Scope</a:t>
            </a:r>
          </a:p>
        </p:txBody>
      </p:sp>
      <p:sp>
        <p:nvSpPr>
          <p:cNvPr id="5" name="Content Placeholder 4"/>
          <p:cNvSpPr>
            <a:spLocks noGrp="1"/>
          </p:cNvSpPr>
          <p:nvPr>
            <p:ph idx="1"/>
          </p:nvPr>
        </p:nvSpPr>
        <p:spPr/>
        <p:txBody>
          <a:bodyPr/>
          <a:lstStyle/>
          <a:p>
            <a:r>
              <a:rPr lang="en-GB" dirty="0"/>
              <a:t>Bar plots</a:t>
            </a:r>
          </a:p>
          <a:p>
            <a:r>
              <a:rPr lang="en-GB" dirty="0"/>
              <a:t>Histograms</a:t>
            </a:r>
          </a:p>
          <a:p>
            <a:r>
              <a:rPr lang="en-GB" dirty="0"/>
              <a:t>Boxplots</a:t>
            </a:r>
          </a:p>
          <a:p>
            <a:r>
              <a:rPr lang="en-GB" dirty="0"/>
              <a:t>Scatterplots</a:t>
            </a:r>
          </a:p>
        </p:txBody>
      </p:sp>
      <p:sp>
        <p:nvSpPr>
          <p:cNvPr id="2" name="Slide Number Placeholder 1"/>
          <p:cNvSpPr>
            <a:spLocks noGrp="1"/>
          </p:cNvSpPr>
          <p:nvPr>
            <p:ph type="sldNum" sz="quarter" idx="12"/>
          </p:nvPr>
        </p:nvSpPr>
        <p:spPr/>
        <p:txBody>
          <a:bodyPr/>
          <a:lstStyle/>
          <a:p>
            <a:fld id="{C439CF85-8457-400C-A4F9-DC61A400AE11}" type="slidenum">
              <a:rPr lang="en-US" smtClean="0"/>
              <a:t>81</a:t>
            </a:fld>
            <a:endParaRPr lang="en-US"/>
          </a:p>
        </p:txBody>
      </p:sp>
    </p:spTree>
    <p:extLst>
      <p:ext uri="{BB962C8B-B14F-4D97-AF65-F5344CB8AC3E}">
        <p14:creationId xmlns:p14="http://schemas.microsoft.com/office/powerpoint/2010/main" val="3993294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 plots</a:t>
            </a:r>
          </a:p>
        </p:txBody>
      </p:sp>
      <p:sp>
        <p:nvSpPr>
          <p:cNvPr id="5" name="Content Placeholder 4"/>
          <p:cNvSpPr>
            <a:spLocks noGrp="1"/>
          </p:cNvSpPr>
          <p:nvPr>
            <p:ph idx="1"/>
          </p:nvPr>
        </p:nvSpPr>
        <p:spPr>
          <a:xfrm>
            <a:off x="2152650" y="2178122"/>
            <a:ext cx="7886700" cy="4358229"/>
          </a:xfrm>
        </p:spPr>
        <p:txBody>
          <a:bodyPr/>
          <a:lstStyle/>
          <a:p>
            <a:pPr marL="346075" lvl="1" indent="-342900">
              <a:buFont typeface="Arial" panose="020B0604020202020204" pitchFamily="34" charset="0"/>
              <a:buChar char="•"/>
            </a:pPr>
            <a:r>
              <a:rPr lang="en-GB" dirty="0"/>
              <a:t>Use them with nominal- or ordinal-level variables; when we do not have continuous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0" y="2893990"/>
            <a:ext cx="5402580" cy="3642360"/>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82</a:t>
            </a:fld>
            <a:endParaRPr lang="en-US"/>
          </a:p>
        </p:txBody>
      </p:sp>
    </p:spTree>
    <p:extLst>
      <p:ext uri="{BB962C8B-B14F-4D97-AF65-F5344CB8AC3E}">
        <p14:creationId xmlns:p14="http://schemas.microsoft.com/office/powerpoint/2010/main" val="34997027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 plots</a:t>
            </a:r>
          </a:p>
        </p:txBody>
      </p:sp>
      <p:sp>
        <p:nvSpPr>
          <p:cNvPr id="5" name="Content Placeholder 4"/>
          <p:cNvSpPr>
            <a:spLocks noGrp="1"/>
          </p:cNvSpPr>
          <p:nvPr>
            <p:ph idx="1"/>
          </p:nvPr>
        </p:nvSpPr>
        <p:spPr>
          <a:xfrm>
            <a:off x="2152650" y="2178121"/>
            <a:ext cx="7886700" cy="4298880"/>
          </a:xfrm>
        </p:spPr>
        <p:txBody>
          <a:bodyPr/>
          <a:lstStyle/>
          <a:p>
            <a:pPr marL="346075" lvl="1" indent="-342900">
              <a:buFont typeface="Arial" panose="020B0604020202020204" pitchFamily="34" charset="0"/>
              <a:buChar char="•"/>
            </a:pPr>
            <a:r>
              <a:rPr lang="en-GB" dirty="0"/>
              <a:t>Can include a second variable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540" y="2733040"/>
            <a:ext cx="5074920" cy="3627120"/>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83</a:t>
            </a:fld>
            <a:endParaRPr lang="en-US"/>
          </a:p>
        </p:txBody>
      </p:sp>
    </p:spTree>
    <p:extLst>
      <p:ext uri="{BB962C8B-B14F-4D97-AF65-F5344CB8AC3E}">
        <p14:creationId xmlns:p14="http://schemas.microsoft.com/office/powerpoint/2010/main" val="520573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Histograms</a:t>
            </a:r>
          </a:p>
        </p:txBody>
      </p:sp>
      <p:sp>
        <p:nvSpPr>
          <p:cNvPr id="5" name="Content Placeholder 4"/>
          <p:cNvSpPr>
            <a:spLocks noGrp="1"/>
          </p:cNvSpPr>
          <p:nvPr>
            <p:ph idx="1"/>
          </p:nvPr>
        </p:nvSpPr>
        <p:spPr>
          <a:xfrm>
            <a:off x="2152650" y="2178121"/>
            <a:ext cx="7886700" cy="4451279"/>
          </a:xfrm>
        </p:spPr>
        <p:txBody>
          <a:bodyPr/>
          <a:lstStyle/>
          <a:p>
            <a:pPr marL="346075" lvl="1" indent="-342900">
              <a:buFont typeface="Arial" panose="020B0604020202020204" pitchFamily="34" charset="0"/>
              <a:buChar char="•"/>
            </a:pPr>
            <a:r>
              <a:rPr lang="en-GB" dirty="0"/>
              <a:t>Use them with interval- or ratio-level variables</a:t>
            </a:r>
          </a:p>
          <a:p>
            <a:pPr marL="346075" lvl="1" indent="-342900">
              <a:buFont typeface="Arial" panose="020B0604020202020204" pitchFamily="34" charset="0"/>
              <a:buChar char="•"/>
            </a:pPr>
            <a:r>
              <a:rPr lang="en-GB" dirty="0" err="1"/>
              <a:t>Binwidth</a:t>
            </a:r>
            <a:r>
              <a:rPr lang="en-GB" dirty="0"/>
              <a:t> matters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754" y="3086099"/>
            <a:ext cx="5046969" cy="3543300"/>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84</a:t>
            </a:fld>
            <a:endParaRPr lang="en-US"/>
          </a:p>
        </p:txBody>
      </p:sp>
    </p:spTree>
    <p:extLst>
      <p:ext uri="{BB962C8B-B14F-4D97-AF65-F5344CB8AC3E}">
        <p14:creationId xmlns:p14="http://schemas.microsoft.com/office/powerpoint/2010/main" val="8436595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Histograms</a:t>
            </a:r>
          </a:p>
        </p:txBody>
      </p:sp>
      <p:sp>
        <p:nvSpPr>
          <p:cNvPr id="5" name="Content Placeholder 4"/>
          <p:cNvSpPr>
            <a:spLocks noGrp="1"/>
          </p:cNvSpPr>
          <p:nvPr>
            <p:ph idx="1"/>
          </p:nvPr>
        </p:nvSpPr>
        <p:spPr/>
        <p:txBody>
          <a:bodyPr/>
          <a:lstStyle/>
          <a:p>
            <a:pPr marL="346075" lvl="1" indent="-342900">
              <a:buFont typeface="Arial" panose="020B0604020202020204" pitchFamily="34" charset="0"/>
              <a:buChar char="•"/>
            </a:pPr>
            <a:r>
              <a:rPr lang="en-GB" dirty="0"/>
              <a:t>Often we also include a categorical variable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267" y="2577677"/>
            <a:ext cx="5029200" cy="3680460"/>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85</a:t>
            </a:fld>
            <a:endParaRPr lang="en-US"/>
          </a:p>
        </p:txBody>
      </p:sp>
    </p:spTree>
    <p:extLst>
      <p:ext uri="{BB962C8B-B14F-4D97-AF65-F5344CB8AC3E}">
        <p14:creationId xmlns:p14="http://schemas.microsoft.com/office/powerpoint/2010/main" val="25834092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Boxplots</a:t>
            </a:r>
          </a:p>
        </p:txBody>
      </p:sp>
      <p:sp>
        <p:nvSpPr>
          <p:cNvPr id="5" name="Content Placeholder 4"/>
          <p:cNvSpPr>
            <a:spLocks noGrp="1"/>
          </p:cNvSpPr>
          <p:nvPr>
            <p:ph idx="1"/>
          </p:nvPr>
        </p:nvSpPr>
        <p:spPr>
          <a:xfrm>
            <a:off x="2152650" y="2178121"/>
            <a:ext cx="7886700" cy="4561346"/>
          </a:xfrm>
        </p:spPr>
        <p:txBody>
          <a:bodyPr/>
          <a:lstStyle/>
          <a:p>
            <a:pPr marL="346075" lvl="1" indent="-342900">
              <a:buFont typeface="Arial" panose="020B0604020202020204" pitchFamily="34" charset="0"/>
              <a:buChar char="•"/>
            </a:pPr>
            <a:r>
              <a:rPr lang="en-GB" dirty="0"/>
              <a:t>Simple way to visualize relationship between a continuous variable and categorical variable</a:t>
            </a:r>
          </a:p>
          <a:p>
            <a:pPr marL="346075" lvl="1" indent="-342900">
              <a:buFont typeface="Arial" panose="020B0604020202020204" pitchFamily="34" charset="0"/>
              <a:buChar char="•"/>
            </a:pPr>
            <a:r>
              <a:rPr lang="en-GB" dirty="0"/>
              <a:t>Provides 5 summary statistics: min, max, median, 25% and 75% quartiles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248" y="3556509"/>
            <a:ext cx="4190152" cy="2982404"/>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86</a:t>
            </a:fld>
            <a:endParaRPr lang="en-US"/>
          </a:p>
        </p:txBody>
      </p:sp>
    </p:spTree>
    <p:extLst>
      <p:ext uri="{BB962C8B-B14F-4D97-AF65-F5344CB8AC3E}">
        <p14:creationId xmlns:p14="http://schemas.microsoft.com/office/powerpoint/2010/main" val="24835889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Scatterplots</a:t>
            </a:r>
          </a:p>
        </p:txBody>
      </p:sp>
      <p:sp>
        <p:nvSpPr>
          <p:cNvPr id="5" name="Content Placeholder 4"/>
          <p:cNvSpPr>
            <a:spLocks noGrp="1"/>
          </p:cNvSpPr>
          <p:nvPr>
            <p:ph idx="1"/>
          </p:nvPr>
        </p:nvSpPr>
        <p:spPr>
          <a:xfrm>
            <a:off x="2152650" y="2178121"/>
            <a:ext cx="7886700" cy="4476679"/>
          </a:xfrm>
        </p:spPr>
        <p:txBody>
          <a:bodyPr/>
          <a:lstStyle/>
          <a:p>
            <a:pPr marL="346075" lvl="1" indent="-342900">
              <a:buFont typeface="Arial" panose="020B0604020202020204" pitchFamily="34" charset="0"/>
              <a:buChar char="•"/>
            </a:pPr>
            <a:r>
              <a:rPr lang="en-GB" dirty="0"/>
              <a:t>Use when have two interval- or ratio-level variables; one on </a:t>
            </a:r>
            <a:r>
              <a:rPr lang="en-GB" i="1" dirty="0"/>
              <a:t>x</a:t>
            </a:r>
            <a:r>
              <a:rPr lang="en-GB" dirty="0"/>
              <a:t>-axis and one on </a:t>
            </a:r>
            <a:r>
              <a:rPr lang="en-GB" i="1" dirty="0"/>
              <a:t>y</a:t>
            </a:r>
            <a:r>
              <a:rPr lang="en-GB" dirty="0"/>
              <a:t>-axis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800" y="3026441"/>
            <a:ext cx="4944534" cy="3512472"/>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87</a:t>
            </a:fld>
            <a:endParaRPr lang="en-US"/>
          </a:p>
        </p:txBody>
      </p:sp>
    </p:spTree>
    <p:extLst>
      <p:ext uri="{BB962C8B-B14F-4D97-AF65-F5344CB8AC3E}">
        <p14:creationId xmlns:p14="http://schemas.microsoft.com/office/powerpoint/2010/main" val="4209972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Scatterplots</a:t>
            </a:r>
          </a:p>
        </p:txBody>
      </p:sp>
      <p:sp>
        <p:nvSpPr>
          <p:cNvPr id="5" name="Content Placeholder 4"/>
          <p:cNvSpPr>
            <a:spLocks noGrp="1"/>
          </p:cNvSpPr>
          <p:nvPr>
            <p:ph idx="1"/>
          </p:nvPr>
        </p:nvSpPr>
        <p:spPr/>
        <p:txBody>
          <a:bodyPr/>
          <a:lstStyle/>
          <a:p>
            <a:pPr marL="346075" lvl="1" indent="-342900">
              <a:buFont typeface="Arial" panose="020B0604020202020204" pitchFamily="34" charset="0"/>
              <a:buChar char="•"/>
            </a:pPr>
            <a:r>
              <a:rPr lang="en-GB" dirty="0"/>
              <a:t>Can include a third variable that is categorical using colours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603" y="2892679"/>
            <a:ext cx="4889194" cy="3438394"/>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88</a:t>
            </a:fld>
            <a:endParaRPr lang="en-US"/>
          </a:p>
        </p:txBody>
      </p:sp>
    </p:spTree>
    <p:extLst>
      <p:ext uri="{BB962C8B-B14F-4D97-AF65-F5344CB8AC3E}">
        <p14:creationId xmlns:p14="http://schemas.microsoft.com/office/powerpoint/2010/main" val="40453750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Scatterplots</a:t>
            </a:r>
          </a:p>
        </p:txBody>
      </p:sp>
      <p:sp>
        <p:nvSpPr>
          <p:cNvPr id="5" name="Content Placeholder 4"/>
          <p:cNvSpPr>
            <a:spLocks noGrp="1"/>
          </p:cNvSpPr>
          <p:nvPr>
            <p:ph idx="1"/>
          </p:nvPr>
        </p:nvSpPr>
        <p:spPr/>
        <p:txBody>
          <a:bodyPr/>
          <a:lstStyle/>
          <a:p>
            <a:pPr marL="346075" lvl="1" indent="-342900">
              <a:buFont typeface="Arial" panose="020B0604020202020204" pitchFamily="34" charset="0"/>
              <a:buChar char="•"/>
            </a:pPr>
            <a:r>
              <a:rPr lang="en-GB" dirty="0"/>
              <a:t>Can include a fourth variable that is categorical using shapes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440" y="2980689"/>
            <a:ext cx="4723120" cy="3375662"/>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89</a:t>
            </a:fld>
            <a:endParaRPr lang="en-US"/>
          </a:p>
        </p:txBody>
      </p:sp>
    </p:spTree>
    <p:extLst>
      <p:ext uri="{BB962C8B-B14F-4D97-AF65-F5344CB8AC3E}">
        <p14:creationId xmlns:p14="http://schemas.microsoft.com/office/powerpoint/2010/main" val="3447851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3"/>
          <a:stretch>
            <a:fillRect/>
          </a:stretch>
        </p:blipFill>
        <p:spPr>
          <a:xfrm>
            <a:off x="422705" y="1845734"/>
            <a:ext cx="3756471" cy="4365906"/>
          </a:xfrm>
          <a:prstGeom prst="rect">
            <a:avLst/>
          </a:prstGeom>
        </p:spPr>
      </p:pic>
      <p:pic>
        <p:nvPicPr>
          <p:cNvPr id="6" name="Picture 2" descr="fox news graph fail">
            <a:extLst>
              <a:ext uri="{FF2B5EF4-FFF2-40B4-BE49-F238E27FC236}">
                <a16:creationId xmlns:a16="http://schemas.microsoft.com/office/drawing/2014/main" id="{62054BC8-3186-452D-A70F-7AF662307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45" b="19972"/>
          <a:stretch/>
        </p:blipFill>
        <p:spPr bwMode="auto">
          <a:xfrm>
            <a:off x="5017793" y="1011981"/>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58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E3DE-12A7-4F85-BC2E-3E3E203050A2}"/>
              </a:ext>
            </a:extLst>
          </p:cNvPr>
          <p:cNvSpPr>
            <a:spLocks noGrp="1"/>
          </p:cNvSpPr>
          <p:nvPr>
            <p:ph type="title"/>
          </p:nvPr>
        </p:nvSpPr>
        <p:spPr/>
        <p:txBody>
          <a:bodyPr/>
          <a:lstStyle/>
          <a:p>
            <a:r>
              <a:rPr lang="en-US" dirty="0"/>
              <a:t>Cleaning Dates</a:t>
            </a:r>
          </a:p>
        </p:txBody>
      </p:sp>
      <p:sp>
        <p:nvSpPr>
          <p:cNvPr id="3" name="Content Placeholder 2">
            <a:extLst>
              <a:ext uri="{FF2B5EF4-FFF2-40B4-BE49-F238E27FC236}">
                <a16:creationId xmlns:a16="http://schemas.microsoft.com/office/drawing/2014/main" id="{5620039B-259D-4FBC-AF40-4B612B6709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45776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43E7-2E9A-47E8-A9C9-2CC4B52C17D9}"/>
              </a:ext>
            </a:extLst>
          </p:cNvPr>
          <p:cNvSpPr>
            <a:spLocks noGrp="1"/>
          </p:cNvSpPr>
          <p:nvPr>
            <p:ph type="title"/>
          </p:nvPr>
        </p:nvSpPr>
        <p:spPr/>
        <p:txBody>
          <a:bodyPr/>
          <a:lstStyle/>
          <a:p>
            <a:r>
              <a:rPr lang="en-US" dirty="0"/>
              <a:t>Calculating Change</a:t>
            </a:r>
          </a:p>
        </p:txBody>
      </p:sp>
      <p:sp>
        <p:nvSpPr>
          <p:cNvPr id="3" name="Content Placeholder 2">
            <a:extLst>
              <a:ext uri="{FF2B5EF4-FFF2-40B4-BE49-F238E27FC236}">
                <a16:creationId xmlns:a16="http://schemas.microsoft.com/office/drawing/2014/main" id="{05537907-22BD-4409-8C0C-AF4B83DD023F}"/>
              </a:ext>
            </a:extLst>
          </p:cNvPr>
          <p:cNvSpPr>
            <a:spLocks noGrp="1"/>
          </p:cNvSpPr>
          <p:nvPr>
            <p:ph idx="1"/>
          </p:nvPr>
        </p:nvSpPr>
        <p:spPr/>
        <p:txBody>
          <a:bodyPr>
            <a:normAutofit/>
          </a:bodyPr>
          <a:lstStyle/>
          <a:p>
            <a:endParaRPr lang="en-US" dirty="0"/>
          </a:p>
        </p:txBody>
      </p:sp>
      <p:pic>
        <p:nvPicPr>
          <p:cNvPr id="3074" name="Picture 2" descr="Percent Change (examples, solutions, videos, activities)">
            <a:extLst>
              <a:ext uri="{FF2B5EF4-FFF2-40B4-BE49-F238E27FC236}">
                <a16:creationId xmlns:a16="http://schemas.microsoft.com/office/drawing/2014/main" id="{E9AF86F9-23A8-41D3-A9D2-A41D3C456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457" y="2143125"/>
            <a:ext cx="54864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cent Change">
            <a:extLst>
              <a:ext uri="{FF2B5EF4-FFF2-40B4-BE49-F238E27FC236}">
                <a16:creationId xmlns:a16="http://schemas.microsoft.com/office/drawing/2014/main" id="{00E24052-C702-4C1C-9700-932D047D2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56" y="3834201"/>
            <a:ext cx="4187177" cy="214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77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8D60-97D8-42F8-BC06-DD2E29C6D34D}"/>
              </a:ext>
            </a:extLst>
          </p:cNvPr>
          <p:cNvSpPr>
            <a:spLocks noGrp="1"/>
          </p:cNvSpPr>
          <p:nvPr>
            <p:ph type="title"/>
          </p:nvPr>
        </p:nvSpPr>
        <p:spPr/>
        <p:txBody>
          <a:bodyPr/>
          <a:lstStyle/>
          <a:p>
            <a:r>
              <a:rPr lang="en-US" dirty="0"/>
              <a:t>Percentage vs. Percentage Points</a:t>
            </a:r>
          </a:p>
        </p:txBody>
      </p:sp>
      <p:sp>
        <p:nvSpPr>
          <p:cNvPr id="3" name="Content Placeholder 2">
            <a:extLst>
              <a:ext uri="{FF2B5EF4-FFF2-40B4-BE49-F238E27FC236}">
                <a16:creationId xmlns:a16="http://schemas.microsoft.com/office/drawing/2014/main" id="{D228A686-06B9-41AF-BA42-B4096BBD05AD}"/>
              </a:ext>
            </a:extLst>
          </p:cNvPr>
          <p:cNvSpPr>
            <a:spLocks noGrp="1"/>
          </p:cNvSpPr>
          <p:nvPr>
            <p:ph idx="1"/>
          </p:nvPr>
        </p:nvSpPr>
        <p:spPr/>
        <p:txBody>
          <a:bodyPr>
            <a:normAutofit lnSpcReduction="10000"/>
          </a:bodyPr>
          <a:lstStyle/>
          <a:p>
            <a:r>
              <a:rPr lang="en-US" dirty="0"/>
              <a:t>Percentage</a:t>
            </a:r>
          </a:p>
          <a:p>
            <a:pPr lvl="1"/>
            <a:r>
              <a:rPr lang="en-US" dirty="0"/>
              <a:t>A price decrease of 100% means the price has dropped to $0. A decrease of 200% means someone is now paying you the same amount you used to pay them.</a:t>
            </a:r>
          </a:p>
          <a:p>
            <a:pPr lvl="1"/>
            <a:r>
              <a:rPr lang="en-US" dirty="0"/>
              <a:t>Percentages have to be applied to the same baseline in order for them to be equivalent. </a:t>
            </a:r>
          </a:p>
          <a:p>
            <a:pPr lvl="2"/>
            <a:r>
              <a:rPr lang="en-US" dirty="0"/>
              <a:t>Cutting the salary of a position by 50% can not be restored by increasing it by 50%. </a:t>
            </a:r>
          </a:p>
          <a:p>
            <a:pPr lvl="3"/>
            <a:r>
              <a:rPr lang="en-US" dirty="0"/>
              <a:t>A 50% decrease of $1000 = $500. </a:t>
            </a:r>
          </a:p>
          <a:p>
            <a:pPr lvl="3"/>
            <a:r>
              <a:rPr lang="en-US" dirty="0"/>
              <a:t>A 50% increase of the $500 is only $750.</a:t>
            </a:r>
          </a:p>
          <a:p>
            <a:endParaRPr lang="en-US" dirty="0"/>
          </a:p>
          <a:p>
            <a:r>
              <a:rPr lang="en-US" dirty="0"/>
              <a:t>Percentage Points</a:t>
            </a:r>
          </a:p>
          <a:p>
            <a:pPr lvl="2"/>
            <a:r>
              <a:rPr lang="en-US" dirty="0"/>
              <a:t> If interest rises from 3% to 4%, it has increased 1 percentage point, OR 33% (1 percentage point is 1/3 of the original baseline of 3 percent)</a:t>
            </a:r>
          </a:p>
          <a:p>
            <a:pPr lvl="2"/>
            <a:r>
              <a:rPr lang="en-US" dirty="0"/>
              <a:t>If interest falls from 4% to 3%, it has decreased by 1 percentage point,  OR 25% (1 percentage point is 1/4 of the baseline of 4.</a:t>
            </a:r>
          </a:p>
          <a:p>
            <a:r>
              <a:rPr lang="en-US" dirty="0"/>
              <a:t>Be careful when reading about or using these terms to describe something!</a:t>
            </a:r>
          </a:p>
          <a:p>
            <a:endParaRPr lang="en-US" dirty="0"/>
          </a:p>
        </p:txBody>
      </p:sp>
    </p:spTree>
    <p:extLst>
      <p:ext uri="{BB962C8B-B14F-4D97-AF65-F5344CB8AC3E}">
        <p14:creationId xmlns:p14="http://schemas.microsoft.com/office/powerpoint/2010/main" val="31000164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6788-D900-4271-AD02-8AED037BBE80}"/>
              </a:ext>
            </a:extLst>
          </p:cNvPr>
          <p:cNvSpPr>
            <a:spLocks noGrp="1"/>
          </p:cNvSpPr>
          <p:nvPr>
            <p:ph type="title"/>
          </p:nvPr>
        </p:nvSpPr>
        <p:spPr/>
        <p:txBody>
          <a:bodyPr/>
          <a:lstStyle/>
          <a:p>
            <a:r>
              <a:rPr lang="en-US" dirty="0"/>
              <a:t>Percentages</a:t>
            </a:r>
          </a:p>
        </p:txBody>
      </p:sp>
      <p:sp>
        <p:nvSpPr>
          <p:cNvPr id="3" name="Content Placeholder 2">
            <a:extLst>
              <a:ext uri="{FF2B5EF4-FFF2-40B4-BE49-F238E27FC236}">
                <a16:creationId xmlns:a16="http://schemas.microsoft.com/office/drawing/2014/main" id="{FF0305E5-657B-494C-AB3E-3D616F0E8A3E}"/>
              </a:ext>
            </a:extLst>
          </p:cNvPr>
          <p:cNvSpPr>
            <a:spLocks noGrp="1"/>
          </p:cNvSpPr>
          <p:nvPr>
            <p:ph idx="1"/>
          </p:nvPr>
        </p:nvSpPr>
        <p:spPr/>
        <p:txBody>
          <a:bodyPr/>
          <a:lstStyle/>
          <a:p>
            <a:r>
              <a:rPr lang="en-US" dirty="0"/>
              <a:t>What percentage of a school districts budget is spent on salaries, maintenance, instructional materials, etc.?</a:t>
            </a:r>
          </a:p>
          <a:p>
            <a:r>
              <a:rPr lang="en-US" dirty="0"/>
              <a:t>What percentage of instructional spending goes towards different subjects(band, science, sports, etc.)?</a:t>
            </a:r>
          </a:p>
          <a:p>
            <a:endParaRPr lang="en-US" dirty="0"/>
          </a:p>
          <a:p>
            <a:r>
              <a:rPr lang="en-US" dirty="0"/>
              <a:t>Percent of GDP spent on health care</a:t>
            </a:r>
          </a:p>
          <a:p>
            <a:r>
              <a:rPr lang="en-US" dirty="0"/>
              <a:t>Percent of a city budget spent on policing</a:t>
            </a:r>
          </a:p>
          <a:p>
            <a:pPr lvl="1"/>
            <a:r>
              <a:rPr lang="en-US" dirty="0"/>
              <a:t>Two vastly different cities may have very different budget structures and revenue sources. It may be more meaningful to compare the amount spent on policing per citizen.</a:t>
            </a:r>
          </a:p>
        </p:txBody>
      </p:sp>
    </p:spTree>
    <p:extLst>
      <p:ext uri="{BB962C8B-B14F-4D97-AF65-F5344CB8AC3E}">
        <p14:creationId xmlns:p14="http://schemas.microsoft.com/office/powerpoint/2010/main" val="31292574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3D7B-A8BC-4E57-95EC-04B22270BB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A7CEB5-0D57-4F9F-8D48-81432EE25025}"/>
              </a:ext>
            </a:extLst>
          </p:cNvPr>
          <p:cNvSpPr>
            <a:spLocks noGrp="1"/>
          </p:cNvSpPr>
          <p:nvPr>
            <p:ph idx="1"/>
          </p:nvPr>
        </p:nvSpPr>
        <p:spPr/>
        <p:txBody>
          <a:bodyPr/>
          <a:lstStyle/>
          <a:p>
            <a:r>
              <a:rPr lang="en-US" dirty="0"/>
              <a:t>Sales tax increases from 4% to 6%.</a:t>
            </a:r>
          </a:p>
          <a:p>
            <a:pPr lvl="1"/>
            <a:r>
              <a:rPr lang="en-US" dirty="0"/>
              <a:t>Increases by 2 percentage points</a:t>
            </a:r>
          </a:p>
          <a:p>
            <a:pPr lvl="1"/>
            <a:r>
              <a:rPr lang="en-US" dirty="0"/>
              <a:t>It also increased by 50% (increased 2 / baseline 4)</a:t>
            </a:r>
          </a:p>
          <a:p>
            <a:pPr lvl="1"/>
            <a:endParaRPr lang="en-US" dirty="0"/>
          </a:p>
          <a:p>
            <a:pPr lvl="1"/>
            <a:endParaRPr lang="en-US" dirty="0"/>
          </a:p>
          <a:p>
            <a:pPr marL="201168" lvl="1" indent="0">
              <a:buNone/>
            </a:pPr>
            <a:r>
              <a:rPr lang="en-US" dirty="0"/>
              <a:t>To make it sound small, call it a 2 percentage point increase.</a:t>
            </a:r>
          </a:p>
          <a:p>
            <a:pPr marL="201168" lvl="1" indent="0">
              <a:buNone/>
            </a:pPr>
            <a:r>
              <a:rPr lang="en-US" dirty="0"/>
              <a:t>To make it sound large, people may say that the sales tax increased 50%</a:t>
            </a:r>
          </a:p>
        </p:txBody>
      </p:sp>
    </p:spTree>
    <p:extLst>
      <p:ext uri="{BB962C8B-B14F-4D97-AF65-F5344CB8AC3E}">
        <p14:creationId xmlns:p14="http://schemas.microsoft.com/office/powerpoint/2010/main" val="10138795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3880-D6E7-46EA-A1D3-20FB3879189F}"/>
              </a:ext>
            </a:extLst>
          </p:cNvPr>
          <p:cNvSpPr>
            <a:spLocks noGrp="1"/>
          </p:cNvSpPr>
          <p:nvPr>
            <p:ph type="title"/>
          </p:nvPr>
        </p:nvSpPr>
        <p:spPr/>
        <p:txBody>
          <a:bodyPr/>
          <a:lstStyle/>
          <a:p>
            <a:r>
              <a:rPr lang="en-US" dirty="0"/>
              <a:t>Meaningful Comparisons</a:t>
            </a:r>
          </a:p>
        </p:txBody>
      </p:sp>
      <p:sp>
        <p:nvSpPr>
          <p:cNvPr id="3" name="Content Placeholder 2">
            <a:extLst>
              <a:ext uri="{FF2B5EF4-FFF2-40B4-BE49-F238E27FC236}">
                <a16:creationId xmlns:a16="http://schemas.microsoft.com/office/drawing/2014/main" id="{DF9BBA82-3596-444D-8D31-C0301410329B}"/>
              </a:ext>
            </a:extLst>
          </p:cNvPr>
          <p:cNvSpPr>
            <a:spLocks noGrp="1"/>
          </p:cNvSpPr>
          <p:nvPr>
            <p:ph idx="1"/>
          </p:nvPr>
        </p:nvSpPr>
        <p:spPr>
          <a:xfrm>
            <a:off x="1097280" y="1845733"/>
            <a:ext cx="10058400" cy="4353113"/>
          </a:xfrm>
        </p:spPr>
        <p:txBody>
          <a:bodyPr>
            <a:normAutofit fontScale="92500" lnSpcReduction="20000"/>
          </a:bodyPr>
          <a:lstStyle/>
          <a:p>
            <a:r>
              <a:rPr lang="en-US" dirty="0"/>
              <a:t>Breitbart headline – proclaimed that 2,139 of the DREAM Act recipients had been convicted or accused of crimes against Americans.</a:t>
            </a:r>
          </a:p>
          <a:p>
            <a:pPr marL="0" indent="0">
              <a:buNone/>
            </a:pPr>
            <a:r>
              <a:rPr lang="en-US" dirty="0"/>
              <a:t>In comparison….</a:t>
            </a:r>
          </a:p>
          <a:p>
            <a:r>
              <a:rPr lang="en-US" dirty="0"/>
              <a:t>~700,000 people held DACA status concurrently (at the same time) and so far, nearly 800,000 people have been granted DACA status at some point in time.  </a:t>
            </a:r>
          </a:p>
          <a:p>
            <a:r>
              <a:rPr lang="en-US" dirty="0"/>
              <a:t>0.3 percent of all DACA recipients have been accused of crimes (1 in 300)</a:t>
            </a:r>
          </a:p>
          <a:p>
            <a:r>
              <a:rPr lang="en-US" dirty="0"/>
              <a:t>US citizens have twice as high of a chance of being arrested (0.75 percent) as DACA recipients are to have been accused of a crime. </a:t>
            </a:r>
          </a:p>
          <a:p>
            <a:r>
              <a:rPr lang="en-US" dirty="0"/>
              <a:t>About 8.6% of all American citizens have been convicted of a felony at some point in their lives.</a:t>
            </a:r>
          </a:p>
          <a:p>
            <a:r>
              <a:rPr lang="en-US" dirty="0"/>
              <a:t>However, DACA recipients are younger and have had less time to commit crimes compared to all Americans. BUT 30% of Americans have been arrested for something other than traffic violations by age 23. </a:t>
            </a:r>
          </a:p>
          <a:p>
            <a:r>
              <a:rPr lang="en-US" dirty="0"/>
              <a:t>So even if Breitbart’s headline was correct, without context they are not meaningful or honest</a:t>
            </a:r>
          </a:p>
        </p:txBody>
      </p:sp>
    </p:spTree>
    <p:extLst>
      <p:ext uri="{BB962C8B-B14F-4D97-AF65-F5344CB8AC3E}">
        <p14:creationId xmlns:p14="http://schemas.microsoft.com/office/powerpoint/2010/main" val="42774825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A67B-6BE1-4DE4-8869-0B10316BE72A}"/>
              </a:ext>
            </a:extLst>
          </p:cNvPr>
          <p:cNvSpPr>
            <a:spLocks noGrp="1"/>
          </p:cNvSpPr>
          <p:nvPr>
            <p:ph type="title"/>
          </p:nvPr>
        </p:nvSpPr>
        <p:spPr/>
        <p:txBody>
          <a:bodyPr/>
          <a:lstStyle/>
          <a:p>
            <a:r>
              <a:rPr lang="en-US" dirty="0"/>
              <a:t>Relative Risk</a:t>
            </a:r>
          </a:p>
        </p:txBody>
      </p:sp>
      <p:sp>
        <p:nvSpPr>
          <p:cNvPr id="3" name="Content Placeholder 2">
            <a:extLst>
              <a:ext uri="{FF2B5EF4-FFF2-40B4-BE49-F238E27FC236}">
                <a16:creationId xmlns:a16="http://schemas.microsoft.com/office/drawing/2014/main" id="{B57BAA4D-88B3-4FC1-A0D0-DF615342BAE1}"/>
              </a:ext>
            </a:extLst>
          </p:cNvPr>
          <p:cNvSpPr>
            <a:spLocks noGrp="1"/>
          </p:cNvSpPr>
          <p:nvPr>
            <p:ph idx="1"/>
          </p:nvPr>
        </p:nvSpPr>
        <p:spPr/>
        <p:txBody>
          <a:bodyPr>
            <a:normAutofit fontScale="92500" lnSpcReduction="20000"/>
          </a:bodyPr>
          <a:lstStyle/>
          <a:p>
            <a:r>
              <a:rPr lang="en-US" dirty="0"/>
              <a:t>If it’s a bad flu year (when the vaccine doesn’t match the annual flu variety), the flu rate is around be 4% for unvaccinated and 1% for vaccinated people.</a:t>
            </a:r>
          </a:p>
          <a:p>
            <a:endParaRPr lang="en-US" dirty="0"/>
          </a:p>
          <a:p>
            <a:r>
              <a:rPr lang="en-US" dirty="0"/>
              <a:t>During a good flu year, when the vaccine works the most effectively against the flu, 2% of unvaccinated people get sick and 1% of vaccinated people catch the flu. </a:t>
            </a:r>
          </a:p>
          <a:p>
            <a:endParaRPr lang="en-US" dirty="0"/>
          </a:p>
          <a:p>
            <a:r>
              <a:rPr lang="en-US" dirty="0"/>
              <a:t>A person online was questioning the importance of the influence vaccine because when they are mismatched, only 1 in 100 people benefited from the vaccine effort. It only reduces </a:t>
            </a:r>
            <a:r>
              <a:rPr lang="en-US" dirty="0" err="1"/>
              <a:t>influenze</a:t>
            </a:r>
            <a:r>
              <a:rPr lang="en-US" dirty="0"/>
              <a:t> cases by 1  less person per 100 people.  </a:t>
            </a:r>
          </a:p>
          <a:p>
            <a:endParaRPr lang="en-US" dirty="0"/>
          </a:p>
          <a:p>
            <a:r>
              <a:rPr lang="en-US" dirty="0"/>
              <a:t>If we think the flu vaccine is helping only 1 in 100 people, is it worth it? Well compared to 2% of people getting the flu if they are unvaccinated, 50%  of the number of people will have the flu. </a:t>
            </a:r>
          </a:p>
          <a:p>
            <a:r>
              <a:rPr lang="en-US" dirty="0"/>
              <a:t>A 1 percentage point decrease = a 50 percent decrease in the number of flu cases </a:t>
            </a:r>
          </a:p>
        </p:txBody>
      </p:sp>
    </p:spTree>
    <p:extLst>
      <p:ext uri="{BB962C8B-B14F-4D97-AF65-F5344CB8AC3E}">
        <p14:creationId xmlns:p14="http://schemas.microsoft.com/office/powerpoint/2010/main" val="5679329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6DDB-7F40-4243-A72D-AD90932785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39A159-19A9-4BF5-AB43-2880904D0AA3}"/>
              </a:ext>
            </a:extLst>
          </p:cNvPr>
          <p:cNvSpPr>
            <a:spLocks noGrp="1"/>
          </p:cNvSpPr>
          <p:nvPr>
            <p:ph idx="1"/>
          </p:nvPr>
        </p:nvSpPr>
        <p:spPr/>
        <p:txBody>
          <a:bodyPr>
            <a:normAutofit fontScale="92500" lnSpcReduction="20000"/>
          </a:bodyPr>
          <a:lstStyle/>
          <a:p>
            <a:r>
              <a:rPr lang="en-US" dirty="0"/>
              <a:t>The use of seatbelts drops the annual risk of injury from “only” 2% to 1%. This also decreases them by half. </a:t>
            </a:r>
          </a:p>
          <a:p>
            <a:endParaRPr lang="en-US" dirty="0"/>
          </a:p>
          <a:p>
            <a:r>
              <a:rPr lang="en-US" dirty="0"/>
              <a:t>2000: 12.9% of the US population was Black but 41.3% of the inmates in US jails were Black.</a:t>
            </a:r>
          </a:p>
          <a:p>
            <a:r>
              <a:rPr lang="en-US" dirty="0"/>
              <a:t>2005: 38.9% of all inmates were black.</a:t>
            </a:r>
          </a:p>
          <a:p>
            <a:endParaRPr lang="en-US" dirty="0"/>
          </a:p>
          <a:p>
            <a:r>
              <a:rPr lang="en-US" dirty="0"/>
              <a:t>At first glance, this seems like progress, but unfortunately the number of Black individuals in US jails increased by more than 13%. </a:t>
            </a:r>
          </a:p>
          <a:p>
            <a:r>
              <a:rPr lang="en-US" dirty="0"/>
              <a:t>The number of whites in US jails increased by 27%. This shifted the overall percentages of inmate demographics. </a:t>
            </a:r>
          </a:p>
          <a:p>
            <a:r>
              <a:rPr lang="en-US" dirty="0"/>
              <a:t>In 2005, the raw number of people in jail increased, but the proportion of inmates who are Black decreased slightly compared to what it was in 2000 (there are still an extremely disproportionate number of Black individuals in jail).</a:t>
            </a:r>
          </a:p>
        </p:txBody>
      </p:sp>
    </p:spTree>
    <p:extLst>
      <p:ext uri="{BB962C8B-B14F-4D97-AF65-F5344CB8AC3E}">
        <p14:creationId xmlns:p14="http://schemas.microsoft.com/office/powerpoint/2010/main" val="38746311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99576</TotalTime>
  <Words>8887</Words>
  <Application>Microsoft Office PowerPoint</Application>
  <PresentationFormat>Widescreen</PresentationFormat>
  <Paragraphs>944</Paragraphs>
  <Slides>164</Slides>
  <Notes>76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164</vt:i4>
      </vt:variant>
    </vt:vector>
  </HeadingPairs>
  <TitlesOfParts>
    <vt:vector size="181" baseType="lpstr">
      <vt:lpstr>Arial</vt:lpstr>
      <vt:lpstr>Calibri</vt:lpstr>
      <vt:lpstr>Calibri Light</vt:lpstr>
      <vt:lpstr>Courier New</vt:lpstr>
      <vt:lpstr>franklin-gothic-urw</vt:lpstr>
      <vt:lpstr>inherit</vt:lpstr>
      <vt:lpstr>MathJax_Main</vt:lpstr>
      <vt:lpstr>MathJax_Math-italic</vt:lpstr>
      <vt:lpstr>Montserrat-Light</vt:lpstr>
      <vt:lpstr>Proxima Nova</vt:lpstr>
      <vt:lpstr>PT Serif</vt:lpstr>
      <vt:lpstr>Segoe UI</vt:lpstr>
      <vt:lpstr>Segoe UI Semilight</vt:lpstr>
      <vt:lpstr>Source Sans Pro</vt:lpstr>
      <vt:lpstr>Symbol</vt:lpstr>
      <vt:lpstr>Times New Roman</vt:lpstr>
      <vt:lpstr>Retrospect</vt:lpstr>
      <vt:lpstr>PPOL 105: Programing &amp; Data Analysis for Public Policy</vt:lpstr>
      <vt:lpstr>About me</vt:lpstr>
      <vt:lpstr>Week 1: Introduction</vt:lpstr>
      <vt:lpstr>Syllabus</vt:lpstr>
      <vt:lpstr>Excel is Free through UIC</vt:lpstr>
      <vt:lpstr>Goals for the Course</vt:lpstr>
      <vt:lpstr>Misuse of Statistics </vt:lpstr>
      <vt:lpstr>Framing</vt:lpstr>
      <vt:lpstr>PowerPoint Presentation</vt:lpstr>
      <vt:lpstr>Avoiding bad graphs</vt:lpstr>
      <vt:lpstr>PowerPoint Presentation</vt:lpstr>
      <vt:lpstr>Measurements Matter</vt:lpstr>
      <vt:lpstr>Example – Water Usage</vt:lpstr>
      <vt:lpstr>Reddit Example on CO2</vt:lpstr>
      <vt:lpstr>Discussion</vt:lpstr>
      <vt:lpstr>Week 1 - Wednesday</vt:lpstr>
      <vt:lpstr>Data Sources</vt:lpstr>
      <vt:lpstr>Age of data</vt:lpstr>
      <vt:lpstr>Primary data</vt:lpstr>
      <vt:lpstr>Secondary data</vt:lpstr>
      <vt:lpstr>Secondary data sources</vt:lpstr>
      <vt:lpstr>Secondary data sources</vt:lpstr>
      <vt:lpstr>Secondary data sources</vt:lpstr>
      <vt:lpstr>Open data movement</vt:lpstr>
      <vt:lpstr>Secondary Data vs. Big Data</vt:lpstr>
      <vt:lpstr>Accessing Public Data</vt:lpstr>
      <vt:lpstr>Opening data in Excel</vt:lpstr>
      <vt:lpstr>Files in Excel</vt:lpstr>
      <vt:lpstr>CSV  Excel Reminder</vt:lpstr>
      <vt:lpstr>Download Chicago Traffic Accident Data</vt:lpstr>
      <vt:lpstr>PowerPoint Presentation</vt:lpstr>
      <vt:lpstr>Download Tips</vt:lpstr>
      <vt:lpstr>WID</vt:lpstr>
      <vt:lpstr>PowerPoint Presentation</vt:lpstr>
      <vt:lpstr>Downloading WID File</vt:lpstr>
      <vt:lpstr>Data Structure</vt:lpstr>
      <vt:lpstr>WID</vt:lpstr>
      <vt:lpstr>Complete Handout before Leaving</vt:lpstr>
      <vt:lpstr>Week 2 – Data Management</vt:lpstr>
      <vt:lpstr>Data Management</vt:lpstr>
      <vt:lpstr>Data Structure</vt:lpstr>
      <vt:lpstr>Data Cleaning Examples</vt:lpstr>
      <vt:lpstr>Example</vt:lpstr>
      <vt:lpstr>PowerPoint Presentation</vt:lpstr>
      <vt:lpstr>Each column is a variable</vt:lpstr>
      <vt:lpstr>PowerPoint Presentation</vt:lpstr>
      <vt:lpstr>Excel Tables</vt:lpstr>
      <vt:lpstr>PowerPoint Presentation</vt:lpstr>
      <vt:lpstr>Pivot Tables</vt:lpstr>
      <vt:lpstr>Pivot Tables &amp; Pivot Charts</vt:lpstr>
      <vt:lpstr>PowerPoint Presentation</vt:lpstr>
      <vt:lpstr>Wide vs. Long Format</vt:lpstr>
      <vt:lpstr>PowerPoint Presentation</vt:lpstr>
      <vt:lpstr>Week 2 Cont.</vt:lpstr>
      <vt:lpstr>Data Cleaning</vt:lpstr>
      <vt:lpstr>Common errors in datasets</vt:lpstr>
      <vt:lpstr>Download Chicago Traffic Accident Data</vt:lpstr>
      <vt:lpstr>PowerPoint Presentation</vt:lpstr>
      <vt:lpstr>PowerPoint Presentation</vt:lpstr>
      <vt:lpstr>Descriptive Statistics</vt:lpstr>
      <vt:lpstr>Exploratory Graphs</vt:lpstr>
      <vt:lpstr>Explanatory Graphs</vt:lpstr>
      <vt:lpstr>Descriptive Statistics Practice</vt:lpstr>
      <vt:lpstr>Chicago Traffic Accidents</vt:lpstr>
      <vt:lpstr>When did people have an accident?</vt:lpstr>
      <vt:lpstr>What were the posted speed limits?</vt:lpstr>
      <vt:lpstr>PowerPoint Presentation</vt:lpstr>
      <vt:lpstr>Horizontal Bar Graphs</vt:lpstr>
      <vt:lpstr>Cleaning Data</vt:lpstr>
      <vt:lpstr>Separating Cell Information</vt:lpstr>
      <vt:lpstr>Combining Cells in Excel</vt:lpstr>
      <vt:lpstr>Inferential Statistics (PPOL 205)</vt:lpstr>
      <vt:lpstr>PowerPoint Presentation</vt:lpstr>
      <vt:lpstr>Preferences of spending on defense by gender </vt:lpstr>
      <vt:lpstr>Preferences for Spending on Defense for Democrats and Republicans</vt:lpstr>
      <vt:lpstr>PowerPoint Presentation</vt:lpstr>
      <vt:lpstr>Research Question: V161178 vs. V161181</vt:lpstr>
      <vt:lpstr>PowerPoint Presentation</vt:lpstr>
      <vt:lpstr>PowerPoint Presentation</vt:lpstr>
      <vt:lpstr>Week 4 – Calculating Change </vt:lpstr>
      <vt:lpstr>Scope</vt:lpstr>
      <vt:lpstr>Bar plots</vt:lpstr>
      <vt:lpstr>Bar plots</vt:lpstr>
      <vt:lpstr>Histograms</vt:lpstr>
      <vt:lpstr>Histograms</vt:lpstr>
      <vt:lpstr>Boxplots</vt:lpstr>
      <vt:lpstr>Scatterplots</vt:lpstr>
      <vt:lpstr>Scatterplots</vt:lpstr>
      <vt:lpstr>Scatterplots</vt:lpstr>
      <vt:lpstr>PowerPoint Presentation</vt:lpstr>
      <vt:lpstr>PowerPoint Presentation</vt:lpstr>
      <vt:lpstr>Cleaning Dates</vt:lpstr>
      <vt:lpstr>Calculating Change</vt:lpstr>
      <vt:lpstr>Percentage vs. Percentage Points</vt:lpstr>
      <vt:lpstr>Percentages</vt:lpstr>
      <vt:lpstr>PowerPoint Presentation</vt:lpstr>
      <vt:lpstr>Meaningful Comparisons</vt:lpstr>
      <vt:lpstr>Relative Risk</vt:lpstr>
      <vt:lpstr>PowerPoint Presentation</vt:lpstr>
      <vt:lpstr>PowerPoint Presentation</vt:lpstr>
      <vt:lpstr>Lab </vt:lpstr>
      <vt:lpstr>Wednesday Lab</vt:lpstr>
      <vt:lpstr>PowerPoint Presentation</vt:lpstr>
      <vt:lpstr>Creating Variables</vt:lpstr>
      <vt:lpstr>Index and Scales</vt:lpstr>
      <vt:lpstr>Unit of Analysis</vt:lpstr>
      <vt:lpstr>Correlation </vt:lpstr>
      <vt:lpstr>Chapter 10 </vt:lpstr>
      <vt:lpstr>Scope</vt:lpstr>
      <vt:lpstr>Crosstabulations</vt:lpstr>
      <vt:lpstr>Measures of association</vt:lpstr>
      <vt:lpstr>Measures of association</vt:lpstr>
      <vt:lpstr>Measures of association</vt:lpstr>
      <vt:lpstr>Measures of association</vt:lpstr>
      <vt:lpstr>Chi-squared analysis</vt:lpstr>
      <vt:lpstr>Chi-squared analysis</vt:lpstr>
      <vt:lpstr>Correlation analysis</vt:lpstr>
      <vt:lpstr>Correlation analysis: examples</vt:lpstr>
      <vt:lpstr>Correlation analysis: examples</vt:lpstr>
      <vt:lpstr>Correlation analysis</vt:lpstr>
      <vt:lpstr>PowerPoint Presentation</vt:lpstr>
      <vt:lpstr>PowerPoint Presentation</vt:lpstr>
      <vt:lpstr>Correlation</vt:lpstr>
      <vt:lpstr>How This Thing Changes with That Thing</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 Excel</vt:lpstr>
      <vt:lpstr>Standardardized coefficient</vt:lpstr>
      <vt:lpstr>Using Multiple Measures</vt:lpstr>
      <vt:lpstr>Index vs. Scale</vt:lpstr>
      <vt:lpstr>Validity &amp; Reliability</vt:lpstr>
      <vt:lpstr>Government Trust Index (excel</vt:lpstr>
      <vt:lpstr>Data Visualization</vt:lpstr>
      <vt:lpstr>Summary Tables</vt:lpstr>
      <vt:lpstr>Good and Bad examples</vt:lpstr>
      <vt:lpstr>Create multiple graphs from the same data</vt:lpstr>
      <vt:lpstr>Merging and Common Identifiers</vt:lpstr>
      <vt:lpstr>Vlookup()</vt:lpstr>
      <vt:lpstr>Dashboards and Communicating Information</vt:lpstr>
      <vt:lpstr>PowerPoint Presentation</vt:lpstr>
      <vt:lpstr>Central Tendency &amp; Variance in R</vt:lpstr>
      <vt:lpstr>Comparing Variables</vt:lpstr>
      <vt:lpstr>PowerPoint Presentation</vt:lpstr>
      <vt:lpstr>PowerPoint Presentation</vt:lpstr>
      <vt:lpstr>Example: Correlation between feeling thermometers between feeling thermometer rating of mayor and local city police (0-100)</vt:lpstr>
      <vt:lpstr> The base function for correlations in R is simply cor() followed by the y and x variables.</vt:lpstr>
      <vt:lpstr>Data visualization</vt:lpstr>
      <vt:lpstr>PowerPoint Presentation</vt:lpstr>
      <vt:lpstr>Make a scatter plot</vt:lpstr>
      <vt:lpstr>Deviations</vt:lpstr>
      <vt:lpstr>Cross Products</vt:lpstr>
      <vt:lpstr>Covariance</vt:lpstr>
      <vt:lpstr>Pearson correlation coefficient</vt:lpstr>
      <vt:lpstr>Meaning of Correlation</vt:lpstr>
      <vt:lpstr>Your turn</vt:lpstr>
      <vt:lpstr>PowerPoint Presentation</vt:lpstr>
      <vt:lpstr>PowerPoint Presentation</vt:lpstr>
      <vt:lpstr>Data Visualization in R</vt:lpstr>
      <vt:lpstr>Dashboards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488</cp:revision>
  <dcterms:created xsi:type="dcterms:W3CDTF">2019-08-14T15:01:52Z</dcterms:created>
  <dcterms:modified xsi:type="dcterms:W3CDTF">2021-08-18T21:47:17Z</dcterms:modified>
</cp:coreProperties>
</file>